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6" r:id="rId2"/>
    <p:sldId id="260" r:id="rId3"/>
    <p:sldId id="258" r:id="rId4"/>
    <p:sldId id="259" r:id="rId5"/>
    <p:sldId id="261" r:id="rId6"/>
    <p:sldId id="263" r:id="rId7"/>
    <p:sldId id="264" r:id="rId8"/>
    <p:sldId id="265" r:id="rId9"/>
    <p:sldId id="267" r:id="rId10"/>
    <p:sldId id="266" r:id="rId11"/>
    <p:sldId id="268" r:id="rId12"/>
    <p:sldId id="277" r:id="rId13"/>
    <p:sldId id="270"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90" r:id="rId27"/>
    <p:sldId id="284" r:id="rId28"/>
    <p:sldId id="289" r:id="rId29"/>
    <p:sldId id="291" r:id="rId30"/>
    <p:sldId id="285" r:id="rId31"/>
    <p:sldId id="286" r:id="rId32"/>
    <p:sldId id="287" r:id="rId33"/>
    <p:sldId id="288" r:id="rId34"/>
    <p:sldId id="292" r:id="rId35"/>
    <p:sldId id="293" r:id="rId36"/>
    <p:sldId id="294" r:id="rId37"/>
    <p:sldId id="296" r:id="rId38"/>
    <p:sldId id="295" r:id="rId39"/>
    <p:sldId id="297" r:id="rId40"/>
    <p:sldId id="298" r:id="rId41"/>
    <p:sldId id="299" r:id="rId42"/>
    <p:sldId id="300" r:id="rId43"/>
    <p:sldId id="301" r:id="rId44"/>
    <p:sldId id="303" r:id="rId45"/>
    <p:sldId id="304" r:id="rId46"/>
    <p:sldId id="305" r:id="rId47"/>
    <p:sldId id="306" r:id="rId48"/>
    <p:sldId id="307"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6" d="100"/>
          <a:sy n="96" d="100"/>
        </p:scale>
        <p:origin x="1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8648D-7C41-46B5-AFC9-C9B456F40E88}" type="datetimeFigureOut">
              <a:rPr lang="en-US" smtClean="0"/>
              <a:t>24/05/2022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A44D9-19CF-44D8-A5B6-B461F3278F20}" type="slidenum">
              <a:rPr lang="en-US" smtClean="0"/>
              <a:t>‹#›</a:t>
            </a:fld>
            <a:endParaRPr lang="en-US"/>
          </a:p>
        </p:txBody>
      </p:sp>
    </p:spTree>
    <p:extLst>
      <p:ext uri="{BB962C8B-B14F-4D97-AF65-F5344CB8AC3E}">
        <p14:creationId xmlns:p14="http://schemas.microsoft.com/office/powerpoint/2010/main" val="278773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B1D1FF-5FF1-4016-A5D5-8E7A540A9945}" type="datetime1">
              <a:rPr lang="en-US" smtClean="0"/>
              <a:t>24/05/2022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1633418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C2B96B-D640-46EA-A5B3-01350873013B}" type="datetime1">
              <a:rPr lang="en-US" smtClean="0"/>
              <a:t>24/05/2022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366850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5CAEFC-9488-4367-8F66-A2062F029A6C}" type="datetime1">
              <a:rPr lang="en-US" smtClean="0"/>
              <a:t>24/05/2022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2310847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1C6076-1B2F-4672-9DFE-B5061F497B28}" type="datetime1">
              <a:rPr lang="en-US" smtClean="0"/>
              <a:t>24/05/2022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239717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435216-4BC7-4DA6-A645-9E3C2AD6A4CD}" type="datetime1">
              <a:rPr lang="en-US" smtClean="0"/>
              <a:t>24/05/2022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3475888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CA9806-8EC3-4D91-AB38-CCE626D79D5B}" type="datetime1">
              <a:rPr lang="en-US" smtClean="0"/>
              <a:t>24/05/2022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2308653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345638-A8A3-43A8-8B83-091CDD6300A4}" type="datetime1">
              <a:rPr lang="en-US" smtClean="0"/>
              <a:t>24/05/2022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54077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2E61D2-0993-40A8-BE09-2589FE17D1B1}" type="datetime1">
              <a:rPr lang="en-US" smtClean="0"/>
              <a:t>24/05/2022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1107261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A1049-D2DA-4E76-97D3-04BC535675D6}" type="datetime1">
              <a:rPr lang="en-US" smtClean="0"/>
              <a:t>24/05/2022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1714294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950B408-459A-40BD-8F26-4DA32D96AB14}" type="datetime1">
              <a:rPr lang="en-US" smtClean="0"/>
              <a:t>24/05/2022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2596418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55A08F-5A0A-4345-9A36-1AED3B27AF67}" type="datetime1">
              <a:rPr lang="en-US" smtClean="0"/>
              <a:t>24/05/2022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FEF5F4-0D10-421B-A08E-F03B4DD793D8}" type="slidenum">
              <a:rPr lang="en-US" smtClean="0"/>
              <a:t>‹#›</a:t>
            </a:fld>
            <a:endParaRPr lang="en-US"/>
          </a:p>
        </p:txBody>
      </p:sp>
    </p:spTree>
    <p:extLst>
      <p:ext uri="{BB962C8B-B14F-4D97-AF65-F5344CB8AC3E}">
        <p14:creationId xmlns:p14="http://schemas.microsoft.com/office/powerpoint/2010/main" val="146862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887A0-9465-4BCA-B063-08E999B71BB0}" type="datetime1">
              <a:rPr lang="en-US" smtClean="0"/>
              <a:t>24/05/2022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EF5F4-0D10-421B-A08E-F03B4DD793D8}" type="slidenum">
              <a:rPr lang="en-US" smtClean="0"/>
              <a:t>‹#›</a:t>
            </a:fld>
            <a:endParaRPr lang="en-US"/>
          </a:p>
        </p:txBody>
      </p:sp>
    </p:spTree>
    <p:extLst>
      <p:ext uri="{BB962C8B-B14F-4D97-AF65-F5344CB8AC3E}">
        <p14:creationId xmlns:p14="http://schemas.microsoft.com/office/powerpoint/2010/main" val="1578279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g"/><Relationship Id="rId15" Type="http://schemas.openxmlformats.org/officeDocument/2006/relationships/image" Target="../media/image14.jp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v5.getbootstrap.com/docs/5.0/components/navbar/#responsive-behavior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v5.getbootstrap.com/docs/5.0/extend/ic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v5.getbootstrap.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3467" y="2524440"/>
            <a:ext cx="9829800" cy="1594077"/>
          </a:xfrm>
        </p:spPr>
        <p:txBody>
          <a:bodyPr/>
          <a:lstStyle/>
          <a:p>
            <a:r>
              <a:rPr lang="en-US" sz="4800" b="1" smtClean="0">
                <a:solidFill>
                  <a:srgbClr val="FF0000"/>
                </a:solidFill>
                <a:latin typeface="Arial" panose="020B0604020202020204" pitchFamily="34" charset="0"/>
                <a:cs typeface="Arial" panose="020B0604020202020204" pitchFamily="34" charset="0"/>
              </a:rPr>
              <a:t>Chapter1</a:t>
            </a:r>
            <a:r>
              <a:rPr lang="en-US" b="1" smtClean="0">
                <a:solidFill>
                  <a:srgbClr val="FF0000"/>
                </a:solidFill>
                <a:latin typeface="Arial" panose="020B0604020202020204" pitchFamily="34" charset="0"/>
                <a:cs typeface="Arial" panose="020B0604020202020204" pitchFamily="34" charset="0"/>
              </a:rPr>
              <a:t>. BOOTSTRAP</a:t>
            </a:r>
            <a:endParaRPr lang="en-US" b="1">
              <a:solidFill>
                <a:srgbClr val="FF0000"/>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46900" y="4229273"/>
            <a:ext cx="9144000" cy="811538"/>
          </a:xfrm>
        </p:spPr>
        <p:txBody>
          <a:bodyPr/>
          <a:lstStyle/>
          <a:p>
            <a:pPr>
              <a:lnSpc>
                <a:spcPts val="2200"/>
              </a:lnSpc>
            </a:pPr>
            <a:r>
              <a:rPr lang="en-US" smtClean="0"/>
              <a:t>Teacher. Nguyen Hai Yen</a:t>
            </a:r>
          </a:p>
          <a:p>
            <a:pPr>
              <a:lnSpc>
                <a:spcPts val="2200"/>
              </a:lnSpc>
            </a:pPr>
            <a:r>
              <a:rPr lang="en-US" smtClean="0"/>
              <a:t>Email: yennh@cntp.edu.vn</a:t>
            </a: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5030" y="82524"/>
            <a:ext cx="2046970" cy="14010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5178" y="5882945"/>
            <a:ext cx="1487862" cy="968705"/>
          </a:xfrm>
          <a:prstGeom prst="rect">
            <a:avLst/>
          </a:prstGeom>
          <a:no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1127" y="96217"/>
            <a:ext cx="2090578" cy="139284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7782" y="91033"/>
            <a:ext cx="2103610" cy="140103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5882944"/>
            <a:ext cx="1473230" cy="976415"/>
          </a:xfrm>
          <a:prstGeom prst="rect">
            <a:avLst/>
          </a:prstGeom>
          <a:noFill/>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9115" y="91033"/>
            <a:ext cx="2098932" cy="140103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9" y="96216"/>
            <a:ext cx="2091139" cy="1392849"/>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2265" y="5899036"/>
            <a:ext cx="1440486" cy="960324"/>
          </a:xfrm>
          <a:prstGeom prst="rect">
            <a:avLst/>
          </a:prstGeom>
          <a:noFill/>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28289" y="5891328"/>
            <a:ext cx="1456415" cy="960324"/>
          </a:xfrm>
          <a:prstGeom prst="rect">
            <a:avLst/>
          </a:prstGeom>
          <a:noFill/>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45357" y="5899036"/>
            <a:ext cx="1450401" cy="960324"/>
          </a:xfrm>
          <a:prstGeom prst="rect">
            <a:avLst/>
          </a:prstGeom>
          <a:noFill/>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73830" y="5885298"/>
            <a:ext cx="1450373" cy="966353"/>
          </a:xfrm>
          <a:prstGeom prst="rect">
            <a:avLst/>
          </a:prstGeom>
          <a:noFill/>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54007" y="5904412"/>
            <a:ext cx="1420413" cy="947238"/>
          </a:xfrm>
          <a:prstGeom prst="rect">
            <a:avLst/>
          </a:prstGeom>
          <a:noFill/>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49627" y="5882944"/>
            <a:ext cx="1553388" cy="976415"/>
          </a:xfrm>
          <a:prstGeom prst="rect">
            <a:avLst/>
          </a:prstGeom>
          <a:noFill/>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424312" y="91441"/>
            <a:ext cx="2133875" cy="1407024"/>
          </a:xfrm>
          <a:prstGeom prst="rect">
            <a:avLst/>
          </a:prstGeom>
        </p:spPr>
      </p:pic>
    </p:spTree>
    <p:extLst>
      <p:ext uri="{BB962C8B-B14F-4D97-AF65-F5344CB8AC3E}">
        <p14:creationId xmlns:p14="http://schemas.microsoft.com/office/powerpoint/2010/main" val="1034579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1259561"/>
            <a:ext cx="4729673" cy="3216640"/>
          </a:xfrm>
          <a:prstGeom prst="rect">
            <a:avLst/>
          </a:prstGeom>
          <a:solidFill>
            <a:schemeClr val="tx1"/>
          </a:solidFill>
          <a:ln>
            <a:solidFill>
              <a:schemeClr val="tx1"/>
            </a:solidFill>
          </a:ln>
        </p:spPr>
      </p:pic>
      <p:pic>
        <p:nvPicPr>
          <p:cNvPr id="4" name="Picture 3"/>
          <p:cNvPicPr>
            <a:picLocks noChangeAspect="1"/>
          </p:cNvPicPr>
          <p:nvPr/>
        </p:nvPicPr>
        <p:blipFill>
          <a:blip r:embed="rId3"/>
          <a:stretch>
            <a:fillRect/>
          </a:stretch>
        </p:blipFill>
        <p:spPr>
          <a:xfrm>
            <a:off x="5686697" y="1268269"/>
            <a:ext cx="5670432" cy="691154"/>
          </a:xfrm>
          <a:prstGeom prst="rect">
            <a:avLst/>
          </a:prstGeom>
          <a:ln>
            <a:solidFill>
              <a:schemeClr val="tx1">
                <a:lumMod val="95000"/>
                <a:lumOff val="5000"/>
              </a:schemeClr>
            </a:solidFill>
          </a:ln>
        </p:spPr>
      </p:pic>
      <p:pic>
        <p:nvPicPr>
          <p:cNvPr id="6" name="Picture 5"/>
          <p:cNvPicPr>
            <a:picLocks noChangeAspect="1"/>
          </p:cNvPicPr>
          <p:nvPr/>
        </p:nvPicPr>
        <p:blipFill>
          <a:blip r:embed="rId4"/>
          <a:stretch>
            <a:fillRect/>
          </a:stretch>
        </p:blipFill>
        <p:spPr>
          <a:xfrm>
            <a:off x="5686697" y="2015431"/>
            <a:ext cx="5667103" cy="2449517"/>
          </a:xfrm>
          <a:prstGeom prst="rect">
            <a:avLst/>
          </a:prstGeom>
        </p:spPr>
      </p:pic>
      <p:pic>
        <p:nvPicPr>
          <p:cNvPr id="7" name="Picture 6"/>
          <p:cNvPicPr>
            <a:picLocks noChangeAspect="1"/>
          </p:cNvPicPr>
          <p:nvPr/>
        </p:nvPicPr>
        <p:blipFill>
          <a:blip r:embed="rId5"/>
          <a:stretch>
            <a:fillRect/>
          </a:stretch>
        </p:blipFill>
        <p:spPr>
          <a:xfrm>
            <a:off x="838200" y="4585011"/>
            <a:ext cx="5614851" cy="1227218"/>
          </a:xfrm>
          <a:prstGeom prst="rect">
            <a:avLst/>
          </a:prstGeom>
        </p:spPr>
      </p:pic>
      <p:pic>
        <p:nvPicPr>
          <p:cNvPr id="8" name="Picture 7"/>
          <p:cNvPicPr>
            <a:picLocks noChangeAspect="1"/>
          </p:cNvPicPr>
          <p:nvPr/>
        </p:nvPicPr>
        <p:blipFill>
          <a:blip r:embed="rId6"/>
          <a:stretch>
            <a:fillRect/>
          </a:stretch>
        </p:blipFill>
        <p:spPr>
          <a:xfrm>
            <a:off x="6931615" y="4553119"/>
            <a:ext cx="4422185" cy="1308967"/>
          </a:xfrm>
          <a:prstGeom prst="rect">
            <a:avLst/>
          </a:prstGeom>
        </p:spPr>
      </p:pic>
      <p:sp>
        <p:nvSpPr>
          <p:cNvPr id="9" name="TextBox 8"/>
          <p:cNvSpPr txBox="1"/>
          <p:nvPr/>
        </p:nvSpPr>
        <p:spPr>
          <a:xfrm>
            <a:off x="2360022" y="5985397"/>
            <a:ext cx="2229395" cy="369332"/>
          </a:xfrm>
          <a:prstGeom prst="rect">
            <a:avLst/>
          </a:prstGeom>
          <a:solidFill>
            <a:schemeClr val="accent2">
              <a:lumMod val="40000"/>
              <a:lumOff val="60000"/>
            </a:schemeClr>
          </a:solidFill>
        </p:spPr>
        <p:txBody>
          <a:bodyPr wrap="square" rtlCol="0">
            <a:spAutoFit/>
          </a:bodyPr>
          <a:lstStyle/>
          <a:p>
            <a:r>
              <a:rPr lang="en-US" b="1" smtClean="0"/>
              <a:t>No Use Bootstrap</a:t>
            </a:r>
            <a:endParaRPr lang="en-US" b="1"/>
          </a:p>
        </p:txBody>
      </p:sp>
      <p:sp>
        <p:nvSpPr>
          <p:cNvPr id="10" name="TextBox 9"/>
          <p:cNvSpPr txBox="1"/>
          <p:nvPr/>
        </p:nvSpPr>
        <p:spPr>
          <a:xfrm>
            <a:off x="8258719" y="5983567"/>
            <a:ext cx="2229395" cy="369332"/>
          </a:xfrm>
          <a:prstGeom prst="rect">
            <a:avLst/>
          </a:prstGeom>
          <a:solidFill>
            <a:schemeClr val="accent2">
              <a:lumMod val="40000"/>
              <a:lumOff val="60000"/>
            </a:schemeClr>
          </a:solidFill>
        </p:spPr>
        <p:txBody>
          <a:bodyPr wrap="square" rtlCol="0">
            <a:spAutoFit/>
          </a:bodyPr>
          <a:lstStyle/>
          <a:p>
            <a:r>
              <a:rPr lang="en-US" b="1" smtClean="0"/>
              <a:t>Use Bootstrap</a:t>
            </a:r>
            <a:endParaRPr lang="en-US" b="1"/>
          </a:p>
        </p:txBody>
      </p:sp>
      <p:sp>
        <p:nvSpPr>
          <p:cNvPr id="12" name="Title 1"/>
          <p:cNvSpPr>
            <a:spLocks noGrp="1"/>
          </p:cNvSpPr>
          <p:nvPr>
            <p:ph type="title"/>
          </p:nvPr>
        </p:nvSpPr>
        <p:spPr>
          <a:xfrm>
            <a:off x="838200" y="0"/>
            <a:ext cx="10515600" cy="1325563"/>
          </a:xfrm>
        </p:spPr>
        <p:txBody>
          <a:bodyPr/>
          <a:lstStyle/>
          <a:p>
            <a:r>
              <a:rPr lang="en-US" b="1" smtClean="0">
                <a:solidFill>
                  <a:srgbClr val="FF0000"/>
                </a:solidFill>
              </a:rPr>
              <a:t>Download and use</a:t>
            </a:r>
            <a:endParaRPr lang="en-US" b="1">
              <a:solidFill>
                <a:srgbClr val="FF0000"/>
              </a:solidFill>
            </a:endParaRPr>
          </a:p>
        </p:txBody>
      </p:sp>
      <p:sp>
        <p:nvSpPr>
          <p:cNvPr id="2" name="Slide Number Placeholder 1"/>
          <p:cNvSpPr>
            <a:spLocks noGrp="1"/>
          </p:cNvSpPr>
          <p:nvPr>
            <p:ph type="sldNum" sz="quarter" idx="12"/>
          </p:nvPr>
        </p:nvSpPr>
        <p:spPr/>
        <p:txBody>
          <a:bodyPr/>
          <a:lstStyle/>
          <a:p>
            <a:fld id="{BFFEF5F4-0D10-421B-A08E-F03B4DD793D8}" type="slidenum">
              <a:rPr lang="en-US" smtClean="0"/>
              <a:t>10</a:t>
            </a:fld>
            <a:endParaRPr lang="en-US"/>
          </a:p>
        </p:txBody>
      </p:sp>
    </p:spTree>
    <p:extLst>
      <p:ext uri="{BB962C8B-B14F-4D97-AF65-F5344CB8AC3E}">
        <p14:creationId xmlns:p14="http://schemas.microsoft.com/office/powerpoint/2010/main" val="2851612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Do not Download</a:t>
            </a:r>
            <a:endParaRPr lang="en-US" b="1">
              <a:solidFill>
                <a:srgbClr val="FF0000"/>
              </a:solidFill>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3840" y="1706877"/>
            <a:ext cx="11599817" cy="4129745"/>
          </a:xfrm>
          <a:prstGeom prst="rect">
            <a:avLst/>
          </a:prstGeom>
        </p:spPr>
      </p:pic>
      <p:sp>
        <p:nvSpPr>
          <p:cNvPr id="5" name="Slide Number Placeholder 4"/>
          <p:cNvSpPr>
            <a:spLocks noGrp="1"/>
          </p:cNvSpPr>
          <p:nvPr>
            <p:ph type="sldNum" sz="quarter" idx="12"/>
          </p:nvPr>
        </p:nvSpPr>
        <p:spPr/>
        <p:txBody>
          <a:bodyPr/>
          <a:lstStyle/>
          <a:p>
            <a:fld id="{BFFEF5F4-0D10-421B-A08E-F03B4DD793D8}" type="slidenum">
              <a:rPr lang="en-US" smtClean="0"/>
              <a:t>11</a:t>
            </a:fld>
            <a:endParaRPr lang="en-US"/>
          </a:p>
        </p:txBody>
      </p:sp>
    </p:spTree>
    <p:extLst>
      <p:ext uri="{BB962C8B-B14F-4D97-AF65-F5344CB8AC3E}">
        <p14:creationId xmlns:p14="http://schemas.microsoft.com/office/powerpoint/2010/main" val="605471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FF0000"/>
                </a:solidFill>
              </a:rPr>
              <a:t>Responsive </a:t>
            </a:r>
            <a:r>
              <a:rPr lang="en-US" b="1" smtClean="0">
                <a:solidFill>
                  <a:srgbClr val="FF0000"/>
                </a:solidFill>
              </a:rPr>
              <a:t>Grid</a:t>
            </a:r>
            <a:endParaRPr lang="en-US">
              <a:solidFill>
                <a:srgbClr val="FF0000"/>
              </a:solidFill>
            </a:endParaRPr>
          </a:p>
        </p:txBody>
      </p:sp>
      <p:sp>
        <p:nvSpPr>
          <p:cNvPr id="3" name="Content Placeholder 2"/>
          <p:cNvSpPr>
            <a:spLocks noGrp="1"/>
          </p:cNvSpPr>
          <p:nvPr>
            <p:ph idx="1"/>
          </p:nvPr>
        </p:nvSpPr>
        <p:spPr/>
        <p:txBody>
          <a:bodyPr/>
          <a:lstStyle/>
          <a:p>
            <a:pPr marL="457200" lvl="1" indent="0">
              <a:buNone/>
            </a:pPr>
            <a:endParaRPr lang="en-US" smtClean="0"/>
          </a:p>
          <a:p>
            <a:r>
              <a:rPr lang="en-US" smtClean="0"/>
              <a:t>Extra </a:t>
            </a:r>
            <a:r>
              <a:rPr lang="en-US"/>
              <a:t>small (</a:t>
            </a:r>
            <a:r>
              <a:rPr lang="en-US">
                <a:solidFill>
                  <a:srgbClr val="00B050"/>
                </a:solidFill>
              </a:rPr>
              <a:t>xs</a:t>
            </a:r>
            <a:r>
              <a:rPr lang="en-US"/>
              <a:t>) – below </a:t>
            </a:r>
            <a:r>
              <a:rPr lang="en-US">
                <a:solidFill>
                  <a:srgbClr val="FF0000"/>
                </a:solidFill>
              </a:rPr>
              <a:t>576</a:t>
            </a:r>
            <a:r>
              <a:rPr lang="en-US"/>
              <a:t>px</a:t>
            </a:r>
          </a:p>
          <a:p>
            <a:pPr marL="228600" lvl="1">
              <a:spcBef>
                <a:spcPts val="1000"/>
              </a:spcBef>
            </a:pPr>
            <a:r>
              <a:rPr lang="en-US" sz="2800"/>
              <a:t>Small (</a:t>
            </a:r>
            <a:r>
              <a:rPr lang="en-US" sz="2800">
                <a:solidFill>
                  <a:srgbClr val="00B050"/>
                </a:solidFill>
              </a:rPr>
              <a:t>sm</a:t>
            </a:r>
            <a:r>
              <a:rPr lang="en-US" sz="2800"/>
              <a:t>) – between </a:t>
            </a:r>
            <a:r>
              <a:rPr lang="en-US" sz="2800">
                <a:solidFill>
                  <a:srgbClr val="FF0000"/>
                </a:solidFill>
              </a:rPr>
              <a:t>576</a:t>
            </a:r>
            <a:r>
              <a:rPr lang="en-US" sz="2800"/>
              <a:t>px and </a:t>
            </a:r>
            <a:r>
              <a:rPr lang="en-US" sz="2800">
                <a:solidFill>
                  <a:srgbClr val="FF0000"/>
                </a:solidFill>
              </a:rPr>
              <a:t>768</a:t>
            </a:r>
            <a:r>
              <a:rPr lang="en-US" sz="2800"/>
              <a:t>px</a:t>
            </a:r>
          </a:p>
          <a:p>
            <a:pPr marL="228600" lvl="1">
              <a:spcBef>
                <a:spcPts val="1000"/>
              </a:spcBef>
            </a:pPr>
            <a:r>
              <a:rPr lang="en-US" sz="2800"/>
              <a:t>Medium (</a:t>
            </a:r>
            <a:r>
              <a:rPr lang="en-US" sz="2800">
                <a:solidFill>
                  <a:srgbClr val="00B050"/>
                </a:solidFill>
              </a:rPr>
              <a:t>md</a:t>
            </a:r>
            <a:r>
              <a:rPr lang="en-US" sz="2800"/>
              <a:t>) – between </a:t>
            </a:r>
            <a:r>
              <a:rPr lang="en-US" sz="2800">
                <a:solidFill>
                  <a:srgbClr val="FF0000"/>
                </a:solidFill>
              </a:rPr>
              <a:t>768</a:t>
            </a:r>
            <a:r>
              <a:rPr lang="en-US" sz="2800"/>
              <a:t>px and </a:t>
            </a:r>
            <a:r>
              <a:rPr lang="en-US" sz="2800">
                <a:solidFill>
                  <a:srgbClr val="FF0000"/>
                </a:solidFill>
              </a:rPr>
              <a:t>992</a:t>
            </a:r>
            <a:r>
              <a:rPr lang="en-US" sz="2800"/>
              <a:t>px</a:t>
            </a:r>
          </a:p>
          <a:p>
            <a:pPr marL="228600" lvl="1">
              <a:spcBef>
                <a:spcPts val="1000"/>
              </a:spcBef>
            </a:pPr>
            <a:r>
              <a:rPr lang="en-US" sz="2800"/>
              <a:t>Large (</a:t>
            </a:r>
            <a:r>
              <a:rPr lang="en-US" sz="2800">
                <a:solidFill>
                  <a:srgbClr val="00B050"/>
                </a:solidFill>
              </a:rPr>
              <a:t>lg</a:t>
            </a:r>
            <a:r>
              <a:rPr lang="en-US" sz="2800"/>
              <a:t>) – between </a:t>
            </a:r>
            <a:r>
              <a:rPr lang="en-US" sz="2800">
                <a:solidFill>
                  <a:srgbClr val="FF0000"/>
                </a:solidFill>
              </a:rPr>
              <a:t>992</a:t>
            </a:r>
            <a:r>
              <a:rPr lang="en-US" sz="2800"/>
              <a:t>px and </a:t>
            </a:r>
            <a:r>
              <a:rPr lang="en-US" sz="2800">
                <a:solidFill>
                  <a:srgbClr val="FF0000"/>
                </a:solidFill>
              </a:rPr>
              <a:t>1200</a:t>
            </a:r>
            <a:r>
              <a:rPr lang="en-US" sz="2800"/>
              <a:t>px</a:t>
            </a:r>
          </a:p>
          <a:p>
            <a:pPr marL="228600" lvl="1">
              <a:spcBef>
                <a:spcPts val="1000"/>
              </a:spcBef>
            </a:pPr>
            <a:r>
              <a:rPr lang="en-US" sz="2800"/>
              <a:t>Extra Large (</a:t>
            </a:r>
            <a:r>
              <a:rPr lang="en-US" sz="2800">
                <a:solidFill>
                  <a:srgbClr val="00B050"/>
                </a:solidFill>
              </a:rPr>
              <a:t>xl</a:t>
            </a:r>
            <a:r>
              <a:rPr lang="en-US" sz="2800"/>
              <a:t>) – over </a:t>
            </a:r>
            <a:r>
              <a:rPr lang="en-US" sz="2800" smtClean="0">
                <a:solidFill>
                  <a:srgbClr val="FF0000"/>
                </a:solidFill>
              </a:rPr>
              <a:t>1200</a:t>
            </a:r>
            <a:r>
              <a:rPr lang="en-US" sz="2800" smtClean="0"/>
              <a:t>px</a:t>
            </a:r>
          </a:p>
          <a:p>
            <a:pPr marL="228600" lvl="1">
              <a:spcBef>
                <a:spcPts val="1000"/>
              </a:spcBef>
            </a:pPr>
            <a:r>
              <a:rPr lang="en-US" sz="2800"/>
              <a:t>Extra extra large (</a:t>
            </a:r>
            <a:r>
              <a:rPr lang="en-US" sz="2800">
                <a:solidFill>
                  <a:srgbClr val="00B050"/>
                </a:solidFill>
              </a:rPr>
              <a:t>xxl</a:t>
            </a:r>
            <a:r>
              <a:rPr lang="en-US" sz="2800" smtClean="0"/>
              <a:t>) – over </a:t>
            </a:r>
            <a:r>
              <a:rPr lang="en-US" sz="2800" smtClean="0">
                <a:solidFill>
                  <a:srgbClr val="FF0000"/>
                </a:solidFill>
              </a:rPr>
              <a:t>1400</a:t>
            </a:r>
            <a:r>
              <a:rPr lang="en-US" sz="2800" smtClean="0"/>
              <a:t>px</a:t>
            </a:r>
            <a:endParaRPr lang="en-US" sz="2800"/>
          </a:p>
          <a:p>
            <a:pPr marL="228600" lvl="1">
              <a:spcBef>
                <a:spcPts val="1000"/>
              </a:spcBef>
            </a:pPr>
            <a:endParaRPr lang="en-US"/>
          </a:p>
          <a:p>
            <a:pPr marL="228600" lvl="1">
              <a:spcBef>
                <a:spcPts val="1000"/>
              </a:spcBef>
            </a:pPr>
            <a:endParaRPr lang="en-US"/>
          </a:p>
        </p:txBody>
      </p:sp>
      <p:sp>
        <p:nvSpPr>
          <p:cNvPr id="4" name="Slide Number Placeholder 3"/>
          <p:cNvSpPr>
            <a:spLocks noGrp="1"/>
          </p:cNvSpPr>
          <p:nvPr>
            <p:ph type="sldNum" sz="quarter" idx="12"/>
          </p:nvPr>
        </p:nvSpPr>
        <p:spPr/>
        <p:txBody>
          <a:bodyPr/>
          <a:lstStyle/>
          <a:p>
            <a:fld id="{BFFEF5F4-0D10-421B-A08E-F03B4DD793D8}" type="slidenum">
              <a:rPr lang="en-US" smtClean="0"/>
              <a:t>12</a:t>
            </a:fld>
            <a:endParaRPr lang="en-US"/>
          </a:p>
        </p:txBody>
      </p:sp>
    </p:spTree>
    <p:extLst>
      <p:ext uri="{BB962C8B-B14F-4D97-AF65-F5344CB8AC3E}">
        <p14:creationId xmlns:p14="http://schemas.microsoft.com/office/powerpoint/2010/main" val="3150566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0350"/>
            <a:ext cx="10515600" cy="1325563"/>
          </a:xfrm>
        </p:spPr>
        <p:txBody>
          <a:bodyPr/>
          <a:lstStyle/>
          <a:p>
            <a:r>
              <a:rPr lang="en-US" b="1" smtClean="0">
                <a:solidFill>
                  <a:srgbClr val="FF0000"/>
                </a:solidFill>
              </a:rPr>
              <a:t>Grid System</a:t>
            </a:r>
            <a:endParaRPr lang="en-US" b="1">
              <a:solidFill>
                <a:srgbClr val="FF0000"/>
              </a:solidFill>
            </a:endParaRPr>
          </a:p>
        </p:txBody>
      </p:sp>
      <p:sp>
        <p:nvSpPr>
          <p:cNvPr id="3" name="Content Placeholder 2"/>
          <p:cNvSpPr>
            <a:spLocks noGrp="1"/>
          </p:cNvSpPr>
          <p:nvPr>
            <p:ph idx="1"/>
          </p:nvPr>
        </p:nvSpPr>
        <p:spPr>
          <a:xfrm>
            <a:off x="646607" y="1371600"/>
            <a:ext cx="4143102" cy="5295900"/>
          </a:xfrm>
          <a:solidFill>
            <a:schemeClr val="accent2">
              <a:lumMod val="40000"/>
              <a:lumOff val="60000"/>
            </a:schemeClr>
          </a:solidFill>
        </p:spPr>
        <p:txBody>
          <a:bodyPr>
            <a:noAutofit/>
          </a:bodyPr>
          <a:lstStyle/>
          <a:p>
            <a:pPr algn="just">
              <a:lnSpc>
                <a:spcPct val="170000"/>
              </a:lnSpc>
            </a:pPr>
            <a:r>
              <a:rPr lang="en-US" sz="1900" smtClean="0"/>
              <a:t>The Bootstrap Grid System allow users to create responsive layout.</a:t>
            </a:r>
          </a:p>
          <a:p>
            <a:pPr algn="just">
              <a:lnSpc>
                <a:spcPct val="170000"/>
              </a:lnSpc>
            </a:pPr>
            <a:r>
              <a:rPr lang="en-US" sz="1900" smtClean="0"/>
              <a:t>We can use it to rearrange layout of the website depending to it’s screen size</a:t>
            </a:r>
          </a:p>
          <a:p>
            <a:pPr algn="just">
              <a:lnSpc>
                <a:spcPct val="170000"/>
              </a:lnSpc>
            </a:pPr>
            <a:r>
              <a:rPr lang="en-US" sz="1900" smtClean="0"/>
              <a:t>Example : Use Bootstrap Grid system we can create page which will have different layout on desktop (top right corner) and tablet / mobile device  (bottom right corner)</a:t>
            </a:r>
            <a:endParaRPr lang="en-US" sz="1900"/>
          </a:p>
        </p:txBody>
      </p:sp>
      <p:pic>
        <p:nvPicPr>
          <p:cNvPr id="4" name="Picture 3"/>
          <p:cNvPicPr>
            <a:picLocks noChangeAspect="1"/>
          </p:cNvPicPr>
          <p:nvPr/>
        </p:nvPicPr>
        <p:blipFill>
          <a:blip r:embed="rId2"/>
          <a:stretch>
            <a:fillRect/>
          </a:stretch>
        </p:blipFill>
        <p:spPr>
          <a:xfrm>
            <a:off x="5219767" y="574765"/>
            <a:ext cx="6826229" cy="6052457"/>
          </a:xfrm>
          <a:prstGeom prst="rect">
            <a:avLst/>
          </a:prstGeom>
        </p:spPr>
      </p:pic>
      <p:sp>
        <p:nvSpPr>
          <p:cNvPr id="5" name="Slide Number Placeholder 4"/>
          <p:cNvSpPr>
            <a:spLocks noGrp="1"/>
          </p:cNvSpPr>
          <p:nvPr>
            <p:ph type="sldNum" sz="quarter" idx="12"/>
          </p:nvPr>
        </p:nvSpPr>
        <p:spPr/>
        <p:txBody>
          <a:bodyPr/>
          <a:lstStyle/>
          <a:p>
            <a:fld id="{BFFEF5F4-0D10-421B-A08E-F03B4DD793D8}" type="slidenum">
              <a:rPr lang="en-US" smtClean="0"/>
              <a:t>13</a:t>
            </a:fld>
            <a:endParaRPr lang="en-US"/>
          </a:p>
        </p:txBody>
      </p:sp>
    </p:spTree>
    <p:extLst>
      <p:ext uri="{BB962C8B-B14F-4D97-AF65-F5344CB8AC3E}">
        <p14:creationId xmlns:p14="http://schemas.microsoft.com/office/powerpoint/2010/main" val="1630689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838200" y="1076325"/>
            <a:ext cx="5210175" cy="5611813"/>
          </a:xfrm>
        </p:spPr>
        <p:txBody>
          <a:bodyPr>
            <a:normAutofit/>
          </a:bodyPr>
          <a:lstStyle/>
          <a:p>
            <a:r>
              <a:rPr lang="en-US" smtClean="0">
                <a:solidFill>
                  <a:srgbClr val="FF0000"/>
                </a:solidFill>
              </a:rPr>
              <a:t>Grid System </a:t>
            </a:r>
            <a:r>
              <a:rPr lang="en-US" err="1" smtClean="0">
                <a:solidFill>
                  <a:srgbClr val="FF0000"/>
                </a:solidFill>
              </a:rPr>
              <a:t>gồm</a:t>
            </a:r>
            <a:r>
              <a:rPr lang="en-US" smtClean="0">
                <a:solidFill>
                  <a:srgbClr val="FF0000"/>
                </a:solidFill>
              </a:rPr>
              <a:t> </a:t>
            </a:r>
            <a:r>
              <a:rPr lang="en-US" err="1" smtClean="0">
                <a:solidFill>
                  <a:srgbClr val="FF0000"/>
                </a:solidFill>
              </a:rPr>
              <a:t>các</a:t>
            </a:r>
            <a:r>
              <a:rPr lang="en-US" smtClean="0">
                <a:solidFill>
                  <a:srgbClr val="FF0000"/>
                </a:solidFill>
              </a:rPr>
              <a:t> </a:t>
            </a:r>
            <a:r>
              <a:rPr lang="en-US" err="1" smtClean="0">
                <a:solidFill>
                  <a:srgbClr val="FF0000"/>
                </a:solidFill>
              </a:rPr>
              <a:t>hàng</a:t>
            </a:r>
            <a:r>
              <a:rPr lang="en-US" smtClean="0">
                <a:solidFill>
                  <a:srgbClr val="FF0000"/>
                </a:solidFill>
              </a:rPr>
              <a:t> </a:t>
            </a:r>
            <a:r>
              <a:rPr lang="en-US" err="1" smtClean="0">
                <a:solidFill>
                  <a:srgbClr val="FF0000"/>
                </a:solidFill>
              </a:rPr>
              <a:t>và</a:t>
            </a:r>
            <a:r>
              <a:rPr lang="en-US" smtClean="0">
                <a:solidFill>
                  <a:srgbClr val="FF0000"/>
                </a:solidFill>
              </a:rPr>
              <a:t> </a:t>
            </a:r>
            <a:r>
              <a:rPr lang="en-US" err="1" smtClean="0">
                <a:solidFill>
                  <a:srgbClr val="FF0000"/>
                </a:solidFill>
              </a:rPr>
              <a:t>cột</a:t>
            </a:r>
            <a:r>
              <a:rPr lang="en-US" smtClean="0">
                <a:solidFill>
                  <a:srgbClr val="FF0000"/>
                </a:solidFill>
              </a:rPr>
              <a:t> (row &amp; col)</a:t>
            </a:r>
          </a:p>
          <a:p>
            <a:pPr marL="0" indent="0">
              <a:buNone/>
            </a:pPr>
            <a:endParaRPr lang="en-US" smtClean="0"/>
          </a:p>
          <a:p>
            <a:pPr marL="0" indent="0">
              <a:buNone/>
            </a:pPr>
            <a:endParaRPr lang="en-US"/>
          </a:p>
          <a:p>
            <a:pPr marL="0" indent="0">
              <a:buNone/>
            </a:pPr>
            <a:endParaRPr lang="en-US" smtClean="0"/>
          </a:p>
          <a:p>
            <a:r>
              <a:rPr lang="en-US" err="1" smtClean="0">
                <a:solidFill>
                  <a:srgbClr val="FF0000"/>
                </a:solidFill>
              </a:rPr>
              <a:t>Hàng</a:t>
            </a:r>
            <a:r>
              <a:rPr lang="en-US" smtClean="0">
                <a:solidFill>
                  <a:srgbClr val="FF0000"/>
                </a:solidFill>
              </a:rPr>
              <a:t> (row) </a:t>
            </a:r>
            <a:r>
              <a:rPr lang="en-US" err="1" smtClean="0">
                <a:solidFill>
                  <a:srgbClr val="FF0000"/>
                </a:solidFill>
              </a:rPr>
              <a:t>được</a:t>
            </a:r>
            <a:r>
              <a:rPr lang="en-US" smtClean="0">
                <a:solidFill>
                  <a:srgbClr val="FF0000"/>
                </a:solidFill>
              </a:rPr>
              <a:t> chia </a:t>
            </a:r>
            <a:r>
              <a:rPr lang="en-US" err="1" smtClean="0">
                <a:solidFill>
                  <a:srgbClr val="FF0000"/>
                </a:solidFill>
              </a:rPr>
              <a:t>thành</a:t>
            </a:r>
            <a:r>
              <a:rPr lang="en-US" smtClean="0">
                <a:solidFill>
                  <a:srgbClr val="FF0000"/>
                </a:solidFill>
              </a:rPr>
              <a:t> 12 </a:t>
            </a:r>
            <a:r>
              <a:rPr lang="en-US" err="1" smtClean="0">
                <a:solidFill>
                  <a:srgbClr val="FF0000"/>
                </a:solidFill>
              </a:rPr>
              <a:t>phần</a:t>
            </a:r>
            <a:r>
              <a:rPr lang="en-US" smtClean="0">
                <a:solidFill>
                  <a:srgbClr val="FF0000"/>
                </a:solidFill>
              </a:rPr>
              <a:t> </a:t>
            </a:r>
            <a:r>
              <a:rPr lang="en-US" err="1" smtClean="0">
                <a:solidFill>
                  <a:srgbClr val="FF0000"/>
                </a:solidFill>
              </a:rPr>
              <a:t>bằng</a:t>
            </a:r>
            <a:r>
              <a:rPr lang="en-US" smtClean="0">
                <a:solidFill>
                  <a:srgbClr val="FF0000"/>
                </a:solidFill>
              </a:rPr>
              <a:t> </a:t>
            </a:r>
            <a:r>
              <a:rPr lang="en-US" err="1" smtClean="0">
                <a:solidFill>
                  <a:srgbClr val="FF0000"/>
                </a:solidFill>
              </a:rPr>
              <a:t>nhau</a:t>
            </a:r>
            <a:endParaRPr lang="en-US" smtClean="0">
              <a:solidFill>
                <a:srgbClr val="FF0000"/>
              </a:solidFill>
            </a:endParaRPr>
          </a:p>
          <a:p>
            <a:pPr marL="0" indent="0" algn="just">
              <a:buNone/>
            </a:pPr>
            <a:r>
              <a:rPr lang="vi-VN" sz="1600"/>
              <a:t>Hàng được chia thành 12 phần bằng nhau. Khi chúng ta đặt một cột trong một hàng, chúng ta phải xác định số lượng của các bộ phận nó sẽ chiếm</a:t>
            </a:r>
            <a:r>
              <a:rPr lang="vi-VN" sz="1600" smtClean="0"/>
              <a:t>.</a:t>
            </a:r>
            <a:endParaRPr lang="en-US" sz="1600" smtClean="0"/>
          </a:p>
          <a:p>
            <a:pPr marL="0" indent="0" algn="just">
              <a:buNone/>
            </a:pPr>
            <a:r>
              <a:rPr lang="vi-VN" sz="1600">
                <a:solidFill>
                  <a:srgbClr val="FF0000"/>
                </a:solidFill>
              </a:rPr>
              <a:t>col-md-NUMBER</a:t>
            </a:r>
            <a:r>
              <a:rPr lang="vi-VN" sz="1600"/>
              <a:t>, NUMBER là một số nguyên từ 1 đến 12. Tùy thuộc vào số lượng, một cột sẽ chiếm một tỷ lệ phần trăm của chiều rộng của </a:t>
            </a:r>
            <a:r>
              <a:rPr lang="vi-VN" sz="1600" smtClean="0"/>
              <a:t>hàng: </a:t>
            </a:r>
            <a:r>
              <a:rPr lang="vi-VN" sz="1600"/>
              <a:t>6 cột sẽ là 50% (6/12), 3 sẽ là 25% (3/12)</a:t>
            </a:r>
            <a:endParaRPr lang="en-US" sz="1600"/>
          </a:p>
        </p:txBody>
      </p:sp>
      <p:pic>
        <p:nvPicPr>
          <p:cNvPr id="7" name="Picture 6"/>
          <p:cNvPicPr>
            <a:picLocks noChangeAspect="1"/>
          </p:cNvPicPr>
          <p:nvPr/>
        </p:nvPicPr>
        <p:blipFill>
          <a:blip r:embed="rId2"/>
          <a:stretch>
            <a:fillRect/>
          </a:stretch>
        </p:blipFill>
        <p:spPr>
          <a:xfrm>
            <a:off x="7834782" y="1900020"/>
            <a:ext cx="3682537" cy="1364994"/>
          </a:xfrm>
          <a:prstGeom prst="rect">
            <a:avLst/>
          </a:prstGeom>
        </p:spPr>
      </p:pic>
      <p:pic>
        <p:nvPicPr>
          <p:cNvPr id="8" name="Picture 7"/>
          <p:cNvPicPr>
            <a:picLocks noChangeAspect="1"/>
          </p:cNvPicPr>
          <p:nvPr/>
        </p:nvPicPr>
        <p:blipFill>
          <a:blip r:embed="rId3"/>
          <a:stretch>
            <a:fillRect/>
          </a:stretch>
        </p:blipFill>
        <p:spPr>
          <a:xfrm>
            <a:off x="995362" y="1914525"/>
            <a:ext cx="6682259" cy="1372139"/>
          </a:xfrm>
          <a:prstGeom prst="rect">
            <a:avLst/>
          </a:prstGeom>
        </p:spPr>
      </p:pic>
      <p:pic>
        <p:nvPicPr>
          <p:cNvPr id="9" name="Picture 8"/>
          <p:cNvPicPr>
            <a:picLocks noChangeAspect="1"/>
          </p:cNvPicPr>
          <p:nvPr/>
        </p:nvPicPr>
        <p:blipFill>
          <a:blip r:embed="rId4"/>
          <a:stretch>
            <a:fillRect/>
          </a:stretch>
        </p:blipFill>
        <p:spPr>
          <a:xfrm>
            <a:off x="6298294" y="4192587"/>
            <a:ext cx="5219026" cy="1951037"/>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14</a:t>
            </a:fld>
            <a:endParaRPr lang="en-US"/>
          </a:p>
        </p:txBody>
      </p:sp>
    </p:spTree>
    <p:extLst>
      <p:ext uri="{BB962C8B-B14F-4D97-AF65-F5344CB8AC3E}">
        <p14:creationId xmlns:p14="http://schemas.microsoft.com/office/powerpoint/2010/main" val="3322779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838200" y="1076325"/>
            <a:ext cx="10591800" cy="5611813"/>
          </a:xfrm>
        </p:spPr>
        <p:txBody>
          <a:bodyPr>
            <a:normAutofit/>
          </a:bodyPr>
          <a:lstStyle/>
          <a:p>
            <a:r>
              <a:rPr lang="en-US" err="1" smtClean="0">
                <a:solidFill>
                  <a:srgbClr val="FF0000"/>
                </a:solidFill>
              </a:rPr>
              <a:t>Cột</a:t>
            </a:r>
            <a:r>
              <a:rPr lang="en-US" smtClean="0">
                <a:solidFill>
                  <a:srgbClr val="FF0000"/>
                </a:solidFill>
              </a:rPr>
              <a:t> (col) </a:t>
            </a:r>
          </a:p>
          <a:p>
            <a:pPr marL="0" indent="0" algn="just">
              <a:lnSpc>
                <a:spcPct val="150000"/>
              </a:lnSpc>
              <a:buNone/>
            </a:pPr>
            <a:r>
              <a:rPr lang="en-US" sz="2400" smtClean="0"/>
              <a:t>C</a:t>
            </a:r>
            <a:r>
              <a:rPr lang="vi-VN" sz="2400" smtClean="0"/>
              <a:t>hỉ </a:t>
            </a:r>
            <a:r>
              <a:rPr lang="vi-VN" sz="2400"/>
              <a:t>có 12 chỗ trống có sẵn trong một hàng. Nếu chúng ta tổng hợp các không gian theo yêu cầu của một vài cột liền kề, và kết quả vượt quá 12, cột cuối cùng trong nhóm đó sẽ phải di chuyển đến dòng kế tiếp.</a:t>
            </a:r>
            <a:endParaRPr lang="en-US" sz="2400" smtClean="0"/>
          </a:p>
          <a:p>
            <a:pPr marL="0" indent="0">
              <a:lnSpc>
                <a:spcPct val="150000"/>
              </a:lnSpc>
              <a:buNone/>
            </a:pPr>
            <a:endParaRPr lang="en-US" smtClean="0"/>
          </a:p>
          <a:p>
            <a:pPr marL="0" indent="0">
              <a:buNone/>
            </a:pPr>
            <a:endParaRPr lang="en-US"/>
          </a:p>
          <a:p>
            <a:pPr marL="0" indent="0">
              <a:buNone/>
            </a:pPr>
            <a:endParaRPr lang="en-US" smtClean="0"/>
          </a:p>
        </p:txBody>
      </p:sp>
      <p:pic>
        <p:nvPicPr>
          <p:cNvPr id="3" name="Picture 2"/>
          <p:cNvPicPr>
            <a:picLocks noChangeAspect="1"/>
          </p:cNvPicPr>
          <p:nvPr/>
        </p:nvPicPr>
        <p:blipFill>
          <a:blip r:embed="rId2"/>
          <a:stretch>
            <a:fillRect/>
          </a:stretch>
        </p:blipFill>
        <p:spPr>
          <a:xfrm>
            <a:off x="928687" y="3724275"/>
            <a:ext cx="10358438" cy="1990590"/>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15</a:t>
            </a:fld>
            <a:endParaRPr lang="en-US"/>
          </a:p>
        </p:txBody>
      </p:sp>
    </p:spTree>
    <p:extLst>
      <p:ext uri="{BB962C8B-B14F-4D97-AF65-F5344CB8AC3E}">
        <p14:creationId xmlns:p14="http://schemas.microsoft.com/office/powerpoint/2010/main" val="3662768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838200" y="1000125"/>
            <a:ext cx="10591800" cy="5611813"/>
          </a:xfrm>
        </p:spPr>
        <p:txBody>
          <a:bodyPr>
            <a:normAutofit/>
          </a:bodyPr>
          <a:lstStyle/>
          <a:p>
            <a:r>
              <a:rPr lang="en-US" err="1" smtClean="0">
                <a:solidFill>
                  <a:srgbClr val="FF0000"/>
                </a:solidFill>
              </a:rPr>
              <a:t>Các</a:t>
            </a:r>
            <a:r>
              <a:rPr lang="en-US" smtClean="0">
                <a:solidFill>
                  <a:srgbClr val="FF0000"/>
                </a:solidFill>
              </a:rPr>
              <a:t> </a:t>
            </a:r>
            <a:r>
              <a:rPr lang="en-US" err="1" smtClean="0">
                <a:solidFill>
                  <a:srgbClr val="FF0000"/>
                </a:solidFill>
              </a:rPr>
              <a:t>kích</a:t>
            </a:r>
            <a:r>
              <a:rPr lang="en-US" smtClean="0">
                <a:solidFill>
                  <a:srgbClr val="FF0000"/>
                </a:solidFill>
              </a:rPr>
              <a:t> </a:t>
            </a:r>
            <a:r>
              <a:rPr lang="en-US" err="1" smtClean="0">
                <a:solidFill>
                  <a:srgbClr val="FF0000"/>
                </a:solidFill>
              </a:rPr>
              <a:t>thước</a:t>
            </a:r>
            <a:r>
              <a:rPr lang="en-US" smtClean="0">
                <a:solidFill>
                  <a:srgbClr val="FF0000"/>
                </a:solidFill>
              </a:rPr>
              <a:t> </a:t>
            </a:r>
            <a:r>
              <a:rPr lang="en-US" err="1" smtClean="0">
                <a:solidFill>
                  <a:srgbClr val="FF0000"/>
                </a:solidFill>
              </a:rPr>
              <a:t>màn</a:t>
            </a:r>
            <a:r>
              <a:rPr lang="en-US" smtClean="0">
                <a:solidFill>
                  <a:srgbClr val="FF0000"/>
                </a:solidFill>
              </a:rPr>
              <a:t> </a:t>
            </a:r>
            <a:r>
              <a:rPr lang="en-US" err="1" smtClean="0">
                <a:solidFill>
                  <a:srgbClr val="FF0000"/>
                </a:solidFill>
              </a:rPr>
              <a:t>hình</a:t>
            </a:r>
            <a:r>
              <a:rPr lang="en-US" smtClean="0">
                <a:solidFill>
                  <a:srgbClr val="FF0000"/>
                </a:solidFill>
              </a:rPr>
              <a:t> </a:t>
            </a:r>
            <a:r>
              <a:rPr lang="en-US" err="1" smtClean="0">
                <a:solidFill>
                  <a:srgbClr val="FF0000"/>
                </a:solidFill>
              </a:rPr>
              <a:t>trong</a:t>
            </a:r>
            <a:r>
              <a:rPr lang="en-US" smtClean="0">
                <a:solidFill>
                  <a:srgbClr val="FF0000"/>
                </a:solidFill>
              </a:rPr>
              <a:t> Bootstrap</a:t>
            </a:r>
          </a:p>
          <a:p>
            <a:pPr lvl="1" algn="just">
              <a:lnSpc>
                <a:spcPct val="150000"/>
              </a:lnSpc>
              <a:buFont typeface="Arial" panose="020B0604020202020204" pitchFamily="34" charset="0"/>
              <a:buChar char="+"/>
            </a:pPr>
            <a:r>
              <a:rPr lang="vi-VN" sz="2000" smtClean="0">
                <a:solidFill>
                  <a:srgbClr val="00B050"/>
                </a:solidFill>
              </a:rPr>
              <a:t>xs</a:t>
            </a:r>
            <a:r>
              <a:rPr lang="vi-VN" sz="2000" smtClean="0"/>
              <a:t> </a:t>
            </a:r>
            <a:r>
              <a:rPr lang="vi-VN" sz="2000"/>
              <a:t>- màn hình cực nhỏ như điện thoại thông minh. Sử </a:t>
            </a:r>
            <a:r>
              <a:rPr lang="vi-VN" sz="2000" smtClean="0"/>
              <a:t>dụng: </a:t>
            </a:r>
            <a:r>
              <a:rPr lang="vi-VN" sz="2000" b="1">
                <a:solidFill>
                  <a:srgbClr val="00B050"/>
                </a:solidFill>
              </a:rPr>
              <a:t>col-xs-NUMBER</a:t>
            </a:r>
          </a:p>
          <a:p>
            <a:pPr lvl="1" algn="just">
              <a:lnSpc>
                <a:spcPct val="150000"/>
              </a:lnSpc>
              <a:buFont typeface="Arial" panose="020B0604020202020204" pitchFamily="34" charset="0"/>
              <a:buChar char="+"/>
            </a:pPr>
            <a:r>
              <a:rPr lang="vi-VN" sz="2000">
                <a:solidFill>
                  <a:srgbClr val="00B050"/>
                </a:solidFill>
              </a:rPr>
              <a:t>sm</a:t>
            </a:r>
            <a:r>
              <a:rPr lang="vi-VN" sz="2000"/>
              <a:t> - thiết bị màn hình nhỏ như máy tính bảng. Sử </a:t>
            </a:r>
            <a:r>
              <a:rPr lang="vi-VN" sz="2000" smtClean="0"/>
              <a:t>dụng</a:t>
            </a:r>
            <a:r>
              <a:rPr lang="en-US" sz="2000" smtClean="0"/>
              <a:t>:</a:t>
            </a:r>
            <a:r>
              <a:rPr lang="vi-VN" sz="2000" smtClean="0"/>
              <a:t> </a:t>
            </a:r>
            <a:r>
              <a:rPr lang="vi-VN" sz="2000" b="1">
                <a:solidFill>
                  <a:srgbClr val="00B050"/>
                </a:solidFill>
              </a:rPr>
              <a:t>col-sm-NUMBER</a:t>
            </a:r>
          </a:p>
          <a:p>
            <a:pPr lvl="1" algn="just">
              <a:lnSpc>
                <a:spcPct val="150000"/>
              </a:lnSpc>
              <a:buFont typeface="Arial" panose="020B0604020202020204" pitchFamily="34" charset="0"/>
              <a:buChar char="+"/>
            </a:pPr>
            <a:r>
              <a:rPr lang="vi-VN" sz="2000">
                <a:solidFill>
                  <a:srgbClr val="00B050"/>
                </a:solidFill>
              </a:rPr>
              <a:t>md</a:t>
            </a:r>
            <a:r>
              <a:rPr lang="vi-VN" sz="2000"/>
              <a:t> - màn hình có kích thước trung bình như máy tính để bàn nhỏ độ phân giải thấp và máy tính xách tay. Sử </a:t>
            </a:r>
            <a:r>
              <a:rPr lang="vi-VN" sz="2000" smtClean="0"/>
              <a:t>dụng: </a:t>
            </a:r>
            <a:r>
              <a:rPr lang="vi-VN" sz="2000" b="1">
                <a:solidFill>
                  <a:srgbClr val="00B050"/>
                </a:solidFill>
              </a:rPr>
              <a:t>col-md-NUMBER</a:t>
            </a:r>
          </a:p>
          <a:p>
            <a:pPr lvl="1" algn="just">
              <a:lnSpc>
                <a:spcPct val="150000"/>
              </a:lnSpc>
              <a:buFont typeface="Arial" panose="020B0604020202020204" pitchFamily="34" charset="0"/>
              <a:buChar char="+"/>
            </a:pPr>
            <a:r>
              <a:rPr lang="vi-VN" sz="2000">
                <a:solidFill>
                  <a:srgbClr val="00B050"/>
                </a:solidFill>
              </a:rPr>
              <a:t>lg </a:t>
            </a:r>
            <a:r>
              <a:rPr lang="vi-VN" sz="2000"/>
              <a:t>- màn hình lớn, màn hình có độ phân giải cao. Sử </a:t>
            </a:r>
            <a:r>
              <a:rPr lang="vi-VN" sz="2000" smtClean="0"/>
              <a:t>dụng</a:t>
            </a:r>
            <a:r>
              <a:rPr lang="en-US" sz="2000" smtClean="0"/>
              <a:t>:</a:t>
            </a:r>
            <a:r>
              <a:rPr lang="vi-VN" sz="2000" smtClean="0"/>
              <a:t> </a:t>
            </a:r>
            <a:r>
              <a:rPr lang="vi-VN" sz="2000" b="1">
                <a:solidFill>
                  <a:srgbClr val="00B050"/>
                </a:solidFill>
              </a:rPr>
              <a:t>col-lg-NUMBER</a:t>
            </a:r>
          </a:p>
          <a:p>
            <a:pPr marL="0" indent="0" algn="just">
              <a:lnSpc>
                <a:spcPts val="2800"/>
              </a:lnSpc>
              <a:buNone/>
            </a:pPr>
            <a:r>
              <a:rPr lang="vi-VN" sz="2400">
                <a:solidFill>
                  <a:srgbClr val="FF0000"/>
                </a:solidFill>
              </a:rPr>
              <a:t>Khi chúng ta xác định một </a:t>
            </a:r>
            <a:r>
              <a:rPr lang="en-US" sz="2400" err="1">
                <a:solidFill>
                  <a:srgbClr val="FF0000"/>
                </a:solidFill>
              </a:rPr>
              <a:t>thiết</a:t>
            </a:r>
            <a:r>
              <a:rPr lang="en-US" sz="2400">
                <a:solidFill>
                  <a:srgbClr val="FF0000"/>
                </a:solidFill>
              </a:rPr>
              <a:t> </a:t>
            </a:r>
            <a:r>
              <a:rPr lang="en-US" sz="2400" err="1">
                <a:solidFill>
                  <a:srgbClr val="FF0000"/>
                </a:solidFill>
              </a:rPr>
              <a:t>lập</a:t>
            </a:r>
            <a:r>
              <a:rPr lang="vi-VN" sz="2400">
                <a:solidFill>
                  <a:srgbClr val="FF0000"/>
                </a:solidFill>
              </a:rPr>
              <a:t> cho bất kỳ kích thước, thiết bị</a:t>
            </a:r>
            <a:r>
              <a:rPr lang="en-US" sz="2400">
                <a:solidFill>
                  <a:srgbClr val="FF0000"/>
                </a:solidFill>
              </a:rPr>
              <a:t> </a:t>
            </a:r>
            <a:r>
              <a:rPr lang="en-US" sz="2400">
                <a:solidFill>
                  <a:srgbClr val="FF0000"/>
                </a:solidFill>
                <a:sym typeface="Wingdings" panose="05000000000000000000" pitchFamily="2" charset="2"/>
              </a:rPr>
              <a:t> </a:t>
            </a:r>
            <a:r>
              <a:rPr lang="vi-VN" sz="2400">
                <a:solidFill>
                  <a:srgbClr val="FF0000"/>
                </a:solidFill>
              </a:rPr>
              <a:t>quy định này sẽ được thừa hưởng và áp dụng cho tất cả các kích thước lớn hơn</a:t>
            </a:r>
            <a:endParaRPr lang="en-US" sz="2400" smtClean="0">
              <a:solidFill>
                <a:srgbClr val="FF0000"/>
              </a:solidFill>
            </a:endParaRPr>
          </a:p>
          <a:p>
            <a:pPr marL="0" indent="0">
              <a:lnSpc>
                <a:spcPct val="150000"/>
              </a:lnSpc>
              <a:buNone/>
            </a:pPr>
            <a:endParaRPr lang="en-US" smtClean="0"/>
          </a:p>
          <a:p>
            <a:pPr marL="0" indent="0">
              <a:buNone/>
            </a:pPr>
            <a:endParaRPr lang="en-US"/>
          </a:p>
          <a:p>
            <a:pPr marL="0" indent="0">
              <a:buNone/>
            </a:pPr>
            <a:endParaRPr lang="en-US" smtClean="0"/>
          </a:p>
        </p:txBody>
      </p:sp>
      <p:pic>
        <p:nvPicPr>
          <p:cNvPr id="4" name="Picture 3"/>
          <p:cNvPicPr>
            <a:picLocks noChangeAspect="1"/>
          </p:cNvPicPr>
          <p:nvPr/>
        </p:nvPicPr>
        <p:blipFill>
          <a:blip r:embed="rId2"/>
          <a:stretch>
            <a:fillRect/>
          </a:stretch>
        </p:blipFill>
        <p:spPr>
          <a:xfrm>
            <a:off x="838200" y="5029200"/>
            <a:ext cx="10655428" cy="1576387"/>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16</a:t>
            </a:fld>
            <a:endParaRPr lang="en-US"/>
          </a:p>
        </p:txBody>
      </p:sp>
    </p:spTree>
    <p:extLst>
      <p:ext uri="{BB962C8B-B14F-4D97-AF65-F5344CB8AC3E}">
        <p14:creationId xmlns:p14="http://schemas.microsoft.com/office/powerpoint/2010/main" val="637255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838200" y="1000125"/>
            <a:ext cx="10801350" cy="5611813"/>
          </a:xfrm>
        </p:spPr>
        <p:txBody>
          <a:bodyPr>
            <a:normAutofit/>
          </a:bodyPr>
          <a:lstStyle/>
          <a:p>
            <a:r>
              <a:rPr lang="en-US" err="1" smtClean="0">
                <a:solidFill>
                  <a:srgbClr val="FF0000"/>
                </a:solidFill>
              </a:rPr>
              <a:t>Clearfix</a:t>
            </a:r>
            <a:endParaRPr lang="en-US" smtClean="0">
              <a:solidFill>
                <a:srgbClr val="FF0000"/>
              </a:solidFill>
            </a:endParaRPr>
          </a:p>
          <a:p>
            <a:pPr marL="0" indent="0" algn="just">
              <a:lnSpc>
                <a:spcPts val="3000"/>
              </a:lnSpc>
              <a:buNone/>
            </a:pPr>
            <a:r>
              <a:rPr lang="en-US" sz="2000" smtClean="0"/>
              <a:t>K</a:t>
            </a:r>
            <a:r>
              <a:rPr lang="vi-VN" sz="2000" smtClean="0"/>
              <a:t>hi </a:t>
            </a:r>
            <a:r>
              <a:rPr lang="vi-VN" sz="2000"/>
              <a:t>một cột có nội dung nhiều hơn và </a:t>
            </a:r>
            <a:r>
              <a:rPr lang="vi-VN" sz="2000" smtClean="0"/>
              <a:t>chiều </a:t>
            </a:r>
            <a:r>
              <a:rPr lang="vi-VN" sz="2000"/>
              <a:t>cao </a:t>
            </a:r>
            <a:r>
              <a:rPr lang="en-US" sz="2000" err="1" smtClean="0"/>
              <a:t>cao</a:t>
            </a:r>
            <a:r>
              <a:rPr lang="en-US" sz="2000"/>
              <a:t> </a:t>
            </a:r>
            <a:r>
              <a:rPr lang="vi-VN" sz="2000" smtClean="0"/>
              <a:t>hơn những </a:t>
            </a:r>
            <a:r>
              <a:rPr lang="en-US" sz="2000" err="1" smtClean="0"/>
              <a:t>cột</a:t>
            </a:r>
            <a:r>
              <a:rPr lang="vi-VN" sz="2000" smtClean="0"/>
              <a:t> </a:t>
            </a:r>
            <a:r>
              <a:rPr lang="vi-VN" sz="2000"/>
              <a:t>sau đó, </a:t>
            </a:r>
            <a:r>
              <a:rPr lang="vi-VN" sz="2000">
                <a:solidFill>
                  <a:srgbClr val="00B050"/>
                </a:solidFill>
              </a:rPr>
              <a:t>bố trí này sẽ phá vỡ</a:t>
            </a:r>
            <a:r>
              <a:rPr lang="vi-VN" sz="2000"/>
              <a:t>. Các cột </a:t>
            </a:r>
            <a:r>
              <a:rPr lang="vi-VN" sz="2000" smtClean="0"/>
              <a:t>sẽ </a:t>
            </a:r>
            <a:r>
              <a:rPr lang="en-US" sz="2000" err="1" smtClean="0"/>
              <a:t>bị</a:t>
            </a:r>
            <a:r>
              <a:rPr lang="en-US" sz="2000" smtClean="0"/>
              <a:t> </a:t>
            </a:r>
            <a:r>
              <a:rPr lang="vi-VN" sz="2000" smtClean="0"/>
              <a:t>chồng </a:t>
            </a:r>
            <a:r>
              <a:rPr lang="vi-VN" sz="2000"/>
              <a:t>chất trên dưới </a:t>
            </a:r>
            <a:r>
              <a:rPr lang="vi-VN" sz="2000" smtClean="0"/>
              <a:t>thay </a:t>
            </a:r>
            <a:r>
              <a:rPr lang="vi-VN" sz="2000"/>
              <a:t>vì di chuyển đến dòng kế </a:t>
            </a:r>
            <a:r>
              <a:rPr lang="vi-VN" sz="2000" smtClean="0"/>
              <a:t>tiếp.</a:t>
            </a:r>
            <a:r>
              <a:rPr lang="en-US" sz="2000" smtClean="0"/>
              <a:t> </a:t>
            </a:r>
            <a:r>
              <a:rPr lang="en-US" sz="2000" smtClean="0">
                <a:sym typeface="Wingdings" panose="05000000000000000000" pitchFamily="2" charset="2"/>
              </a:rPr>
              <a:t> </a:t>
            </a:r>
            <a:r>
              <a:rPr lang="en-US" sz="2000" smtClean="0"/>
              <a:t>Bootstrap </a:t>
            </a:r>
            <a:r>
              <a:rPr lang="en-US" sz="2000" err="1"/>
              <a:t>trợ</a:t>
            </a:r>
            <a:r>
              <a:rPr lang="en-US" sz="2000"/>
              <a:t> </a:t>
            </a:r>
            <a:r>
              <a:rPr lang="en-US" sz="2000" err="1"/>
              <a:t>giúp</a:t>
            </a:r>
            <a:r>
              <a:rPr lang="en-US" sz="2000"/>
              <a:t> </a:t>
            </a:r>
            <a:r>
              <a:rPr lang="en-US" sz="2000" err="1"/>
              <a:t>thêm</a:t>
            </a:r>
            <a:r>
              <a:rPr lang="en-US" sz="2000"/>
              <a:t> </a:t>
            </a:r>
            <a:r>
              <a:rPr lang="en-US" sz="2000" err="1"/>
              <a:t>một</a:t>
            </a:r>
            <a:r>
              <a:rPr lang="en-US" sz="2000"/>
              <a:t> div </a:t>
            </a:r>
            <a:r>
              <a:rPr lang="en-US" sz="2000" err="1"/>
              <a:t>với</a:t>
            </a:r>
            <a:r>
              <a:rPr lang="en-US" sz="2000"/>
              <a:t> class </a:t>
            </a:r>
            <a:r>
              <a:rPr lang="en-US" sz="2000" err="1"/>
              <a:t>là</a:t>
            </a:r>
            <a:r>
              <a:rPr lang="en-US" sz="2000"/>
              <a:t> </a:t>
            </a:r>
            <a:r>
              <a:rPr lang="en-US" sz="2000" b="1" err="1">
                <a:solidFill>
                  <a:srgbClr val="FF0000"/>
                </a:solidFill>
              </a:rPr>
              <a:t>clearfix</a:t>
            </a:r>
            <a:r>
              <a:rPr lang="en-US" sz="2000"/>
              <a:t>. </a:t>
            </a:r>
            <a:r>
              <a:rPr lang="en-US" sz="2000" err="1"/>
              <a:t>Nó</a:t>
            </a:r>
            <a:r>
              <a:rPr lang="en-US" sz="2000"/>
              <a:t> </a:t>
            </a:r>
            <a:r>
              <a:rPr lang="en-US" sz="2000" err="1"/>
              <a:t>sẽ</a:t>
            </a:r>
            <a:r>
              <a:rPr lang="en-US" sz="2000"/>
              <a:t> </a:t>
            </a:r>
            <a:r>
              <a:rPr lang="en-US" sz="2000" err="1"/>
              <a:t>buộc</a:t>
            </a:r>
            <a:r>
              <a:rPr lang="en-US" sz="2000"/>
              <a:t> </a:t>
            </a:r>
            <a:r>
              <a:rPr lang="en-US" sz="2000" err="1"/>
              <a:t>tất</a:t>
            </a:r>
            <a:r>
              <a:rPr lang="en-US" sz="2000"/>
              <a:t> </a:t>
            </a:r>
            <a:r>
              <a:rPr lang="en-US" sz="2000" err="1"/>
              <a:t>cả</a:t>
            </a:r>
            <a:r>
              <a:rPr lang="en-US" sz="2000"/>
              <a:t> </a:t>
            </a:r>
            <a:r>
              <a:rPr lang="en-US" sz="2000" err="1"/>
              <a:t>các</a:t>
            </a:r>
            <a:r>
              <a:rPr lang="en-US" sz="2000"/>
              <a:t> </a:t>
            </a:r>
            <a:r>
              <a:rPr lang="en-US" sz="2000" err="1"/>
              <a:t>cột</a:t>
            </a:r>
            <a:r>
              <a:rPr lang="en-US" sz="2000"/>
              <a:t> </a:t>
            </a:r>
            <a:r>
              <a:rPr lang="en-US" sz="2000" err="1"/>
              <a:t>sau</a:t>
            </a:r>
            <a:r>
              <a:rPr lang="en-US" sz="2000"/>
              <a:t> </a:t>
            </a:r>
            <a:r>
              <a:rPr lang="en-US" sz="2000" err="1"/>
              <a:t>khi</a:t>
            </a:r>
            <a:r>
              <a:rPr lang="en-US" sz="2000"/>
              <a:t> </a:t>
            </a:r>
            <a:r>
              <a:rPr lang="en-US" sz="2000" err="1"/>
              <a:t>nó</a:t>
            </a:r>
            <a:r>
              <a:rPr lang="en-US" sz="2000"/>
              <a:t> di </a:t>
            </a:r>
            <a:r>
              <a:rPr lang="en-US" sz="2000" err="1"/>
              <a:t>chuyển</a:t>
            </a:r>
            <a:r>
              <a:rPr lang="en-US" sz="2000"/>
              <a:t> </a:t>
            </a:r>
            <a:r>
              <a:rPr lang="en-US" sz="2000" err="1"/>
              <a:t>đến</a:t>
            </a:r>
            <a:r>
              <a:rPr lang="en-US" sz="2000"/>
              <a:t> </a:t>
            </a:r>
            <a:r>
              <a:rPr lang="en-US" sz="2000" err="1"/>
              <a:t>một</a:t>
            </a:r>
            <a:r>
              <a:rPr lang="en-US" sz="2000"/>
              <a:t> </a:t>
            </a:r>
            <a:r>
              <a:rPr lang="en-US" sz="2000" err="1"/>
              <a:t>dòng</a:t>
            </a:r>
            <a:r>
              <a:rPr lang="en-US" sz="2000"/>
              <a:t> </a:t>
            </a:r>
            <a:r>
              <a:rPr lang="en-US" sz="2000" err="1" smtClean="0"/>
              <a:t>mới</a:t>
            </a:r>
            <a:r>
              <a:rPr lang="en-US" sz="2000" smtClean="0"/>
              <a:t>.</a:t>
            </a:r>
          </a:p>
          <a:p>
            <a:pPr marL="0" indent="0">
              <a:buNone/>
            </a:pPr>
            <a:endParaRPr lang="en-US"/>
          </a:p>
          <a:p>
            <a:pPr marL="0" indent="0">
              <a:buNone/>
            </a:pPr>
            <a:endParaRPr lang="en-US" smtClean="0"/>
          </a:p>
        </p:txBody>
      </p:sp>
      <p:pic>
        <p:nvPicPr>
          <p:cNvPr id="3" name="Picture 2"/>
          <p:cNvPicPr>
            <a:picLocks noChangeAspect="1"/>
          </p:cNvPicPr>
          <p:nvPr/>
        </p:nvPicPr>
        <p:blipFill>
          <a:blip r:embed="rId2"/>
          <a:stretch>
            <a:fillRect/>
          </a:stretch>
        </p:blipFill>
        <p:spPr>
          <a:xfrm>
            <a:off x="904875" y="2838257"/>
            <a:ext cx="5431236" cy="2202925"/>
          </a:xfrm>
          <a:prstGeom prst="rect">
            <a:avLst/>
          </a:prstGeom>
        </p:spPr>
      </p:pic>
      <p:pic>
        <p:nvPicPr>
          <p:cNvPr id="6" name="Picture 5"/>
          <p:cNvPicPr>
            <a:picLocks noChangeAspect="1"/>
          </p:cNvPicPr>
          <p:nvPr/>
        </p:nvPicPr>
        <p:blipFill>
          <a:blip r:embed="rId3"/>
          <a:stretch>
            <a:fillRect/>
          </a:stretch>
        </p:blipFill>
        <p:spPr>
          <a:xfrm>
            <a:off x="1683863" y="5200650"/>
            <a:ext cx="10212862" cy="1580281"/>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17</a:t>
            </a:fld>
            <a:endParaRPr lang="en-US"/>
          </a:p>
        </p:txBody>
      </p:sp>
    </p:spTree>
    <p:extLst>
      <p:ext uri="{BB962C8B-B14F-4D97-AF65-F5344CB8AC3E}">
        <p14:creationId xmlns:p14="http://schemas.microsoft.com/office/powerpoint/2010/main" val="15129416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838200" y="1000125"/>
            <a:ext cx="10801350" cy="5611813"/>
          </a:xfrm>
        </p:spPr>
        <p:txBody>
          <a:bodyPr>
            <a:normAutofit/>
          </a:bodyPr>
          <a:lstStyle/>
          <a:p>
            <a:r>
              <a:rPr lang="en-US" smtClean="0">
                <a:solidFill>
                  <a:srgbClr val="FF0000"/>
                </a:solidFill>
              </a:rPr>
              <a:t>Offset</a:t>
            </a:r>
          </a:p>
          <a:p>
            <a:pPr marL="0" indent="0" algn="just">
              <a:lnSpc>
                <a:spcPts val="3000"/>
              </a:lnSpc>
              <a:buNone/>
            </a:pPr>
            <a:r>
              <a:rPr lang="en-US" sz="2000"/>
              <a:t>Theo mặc định, các cột dính vào nhau mà không để lại bất kỳ khoảng trống nào về phía bên trái. </a:t>
            </a:r>
            <a:r>
              <a:rPr lang="vi-VN" sz="2000"/>
              <a:t>Để tạo ra lề về bên trái của cột chúng ta có thể sử dụng các class </a:t>
            </a:r>
            <a:r>
              <a:rPr lang="vi-VN" sz="2000" b="1">
                <a:solidFill>
                  <a:srgbClr val="FF0000"/>
                </a:solidFill>
              </a:rPr>
              <a:t>offset</a:t>
            </a:r>
            <a:r>
              <a:rPr lang="vi-VN" sz="2000"/>
              <a:t>. Áp dụng một </a:t>
            </a:r>
            <a:r>
              <a:rPr lang="vi-VN" sz="2000" b="1">
                <a:solidFill>
                  <a:srgbClr val="00B050"/>
                </a:solidFill>
              </a:rPr>
              <a:t>class .</a:t>
            </a:r>
            <a:r>
              <a:rPr lang="vi-VN" sz="2000" b="1" smtClean="0">
                <a:solidFill>
                  <a:srgbClr val="00B050"/>
                </a:solidFill>
              </a:rPr>
              <a:t>col-md-</a:t>
            </a:r>
            <a:r>
              <a:rPr lang="en-US" sz="2000" b="1" smtClean="0">
                <a:solidFill>
                  <a:srgbClr val="00B050"/>
                </a:solidFill>
              </a:rPr>
              <a:t>Number </a:t>
            </a:r>
            <a:r>
              <a:rPr lang="vi-VN" sz="2000" b="1" smtClean="0">
                <a:solidFill>
                  <a:srgbClr val="7030A0"/>
                </a:solidFill>
              </a:rPr>
              <a:t>offset-</a:t>
            </a:r>
            <a:r>
              <a:rPr lang="en-US" sz="2000" b="1" smtClean="0">
                <a:solidFill>
                  <a:srgbClr val="7030A0"/>
                </a:solidFill>
              </a:rPr>
              <a:t>md-</a:t>
            </a:r>
            <a:r>
              <a:rPr lang="vi-VN" sz="2000" b="1" smtClean="0">
                <a:solidFill>
                  <a:srgbClr val="7030A0"/>
                </a:solidFill>
              </a:rPr>
              <a:t>Number</a:t>
            </a:r>
            <a:r>
              <a:rPr lang="vi-VN" sz="2000" smtClean="0">
                <a:solidFill>
                  <a:srgbClr val="7030A0"/>
                </a:solidFill>
              </a:rPr>
              <a:t> </a:t>
            </a:r>
            <a:r>
              <a:rPr lang="vi-VN" sz="2000"/>
              <a:t>cho bất kỳ cột sẽ di chuyển nó sang bên </a:t>
            </a:r>
            <a:r>
              <a:rPr lang="vi-VN" sz="2000" smtClean="0"/>
              <a:t>phải.</a:t>
            </a:r>
            <a:endParaRPr lang="en-US" sz="2000"/>
          </a:p>
          <a:p>
            <a:pPr marL="0" indent="0">
              <a:buNone/>
            </a:pPr>
            <a:endParaRPr lang="en-US" sz="2000"/>
          </a:p>
        </p:txBody>
      </p:sp>
      <p:pic>
        <p:nvPicPr>
          <p:cNvPr id="7" name="Picture 6"/>
          <p:cNvPicPr>
            <a:picLocks noChangeAspect="1"/>
          </p:cNvPicPr>
          <p:nvPr/>
        </p:nvPicPr>
        <p:blipFill>
          <a:blip r:embed="rId2"/>
          <a:stretch>
            <a:fillRect/>
          </a:stretch>
        </p:blipFill>
        <p:spPr>
          <a:xfrm>
            <a:off x="311568" y="2944248"/>
            <a:ext cx="6076950" cy="3242239"/>
          </a:xfrm>
          <a:prstGeom prst="rect">
            <a:avLst/>
          </a:prstGeom>
        </p:spPr>
      </p:pic>
      <p:pic>
        <p:nvPicPr>
          <p:cNvPr id="4" name="Picture 3"/>
          <p:cNvPicPr>
            <a:picLocks noChangeAspect="1"/>
          </p:cNvPicPr>
          <p:nvPr/>
        </p:nvPicPr>
        <p:blipFill>
          <a:blip r:embed="rId3"/>
          <a:stretch>
            <a:fillRect/>
          </a:stretch>
        </p:blipFill>
        <p:spPr>
          <a:xfrm>
            <a:off x="6388518" y="3829561"/>
            <a:ext cx="5777663" cy="1471612"/>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18</a:t>
            </a:fld>
            <a:endParaRPr lang="en-US"/>
          </a:p>
        </p:txBody>
      </p:sp>
    </p:spTree>
    <p:extLst>
      <p:ext uri="{BB962C8B-B14F-4D97-AF65-F5344CB8AC3E}">
        <p14:creationId xmlns:p14="http://schemas.microsoft.com/office/powerpoint/2010/main" val="2554776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Grid System</a:t>
            </a:r>
            <a:endParaRPr lang="en-US" b="1">
              <a:solidFill>
                <a:srgbClr val="FF0000"/>
              </a:solidFill>
            </a:endParaRPr>
          </a:p>
        </p:txBody>
      </p:sp>
      <p:sp>
        <p:nvSpPr>
          <p:cNvPr id="5" name="Content Placeholder 4"/>
          <p:cNvSpPr>
            <a:spLocks noGrp="1"/>
          </p:cNvSpPr>
          <p:nvPr>
            <p:ph idx="1"/>
          </p:nvPr>
        </p:nvSpPr>
        <p:spPr>
          <a:xfrm>
            <a:off x="911644" y="1246187"/>
            <a:ext cx="10801350" cy="5611813"/>
          </a:xfrm>
        </p:spPr>
        <p:txBody>
          <a:bodyPr>
            <a:normAutofit/>
          </a:bodyPr>
          <a:lstStyle/>
          <a:p>
            <a:r>
              <a:rPr lang="en-US" smtClean="0">
                <a:solidFill>
                  <a:srgbClr val="FF0000"/>
                </a:solidFill>
              </a:rPr>
              <a:t>Push / Pull</a:t>
            </a:r>
          </a:p>
          <a:p>
            <a:pPr marL="0" indent="0" algn="just">
              <a:lnSpc>
                <a:spcPts val="3000"/>
              </a:lnSpc>
              <a:buNone/>
            </a:pPr>
            <a:r>
              <a:rPr lang="vi-VN" sz="2000"/>
              <a:t>Push và pull là các class cho phép chúng ta </a:t>
            </a:r>
            <a:r>
              <a:rPr lang="vi-VN" sz="2000">
                <a:solidFill>
                  <a:srgbClr val="00B050"/>
                </a:solidFill>
              </a:rPr>
              <a:t>sắp xếp các cột tùy thuộc vào kích thước màn hình</a:t>
            </a:r>
            <a:r>
              <a:rPr lang="vi-VN" sz="2000"/>
              <a:t>. </a:t>
            </a:r>
            <a:r>
              <a:rPr lang="vi-VN" sz="2000" b="1">
                <a:solidFill>
                  <a:srgbClr val="FF0000"/>
                </a:solidFill>
              </a:rPr>
              <a:t>Push</a:t>
            </a:r>
            <a:r>
              <a:rPr lang="vi-VN" sz="2000"/>
              <a:t> sẽ </a:t>
            </a:r>
            <a:r>
              <a:rPr lang="vi-VN" sz="2000" b="1">
                <a:solidFill>
                  <a:srgbClr val="FF0000"/>
                </a:solidFill>
              </a:rPr>
              <a:t>đẩy cột </a:t>
            </a:r>
            <a:r>
              <a:rPr lang="vi-VN" sz="2000"/>
              <a:t>về phía </a:t>
            </a:r>
            <a:r>
              <a:rPr lang="vi-VN" sz="2000" b="1">
                <a:solidFill>
                  <a:srgbClr val="FF0000"/>
                </a:solidFill>
              </a:rPr>
              <a:t>bên phải </a:t>
            </a:r>
            <a:r>
              <a:rPr lang="vi-VN" sz="2000"/>
              <a:t>và </a:t>
            </a:r>
            <a:r>
              <a:rPr lang="en-US" sz="2000" b="1" smtClean="0">
                <a:solidFill>
                  <a:srgbClr val="7030A0"/>
                </a:solidFill>
              </a:rPr>
              <a:t>P</a:t>
            </a:r>
            <a:r>
              <a:rPr lang="vi-VN" sz="2000" b="1" smtClean="0">
                <a:solidFill>
                  <a:srgbClr val="7030A0"/>
                </a:solidFill>
              </a:rPr>
              <a:t>ull </a:t>
            </a:r>
            <a:r>
              <a:rPr lang="vi-VN" sz="2000"/>
              <a:t>sẽ </a:t>
            </a:r>
            <a:r>
              <a:rPr lang="vi-VN" sz="2000" b="1">
                <a:solidFill>
                  <a:srgbClr val="7030A0"/>
                </a:solidFill>
              </a:rPr>
              <a:t>kéo cột </a:t>
            </a:r>
            <a:r>
              <a:rPr lang="vi-VN" sz="2000"/>
              <a:t>về phía </a:t>
            </a:r>
            <a:r>
              <a:rPr lang="vi-VN" sz="2000" b="1">
                <a:solidFill>
                  <a:srgbClr val="7030A0"/>
                </a:solidFill>
              </a:rPr>
              <a:t>bên trái</a:t>
            </a:r>
            <a:r>
              <a:rPr lang="vi-VN" sz="2000"/>
              <a:t>. Điều này khác với offset là pull và push là </a:t>
            </a:r>
            <a:r>
              <a:rPr lang="vi-VN" sz="2000">
                <a:solidFill>
                  <a:srgbClr val="00B050"/>
                </a:solidFill>
              </a:rPr>
              <a:t>đẩy và kéo ở cột cần sử dụng mà ko di chuyển sang cột khác</a:t>
            </a:r>
            <a:r>
              <a:rPr lang="vi-VN" sz="2000" smtClean="0"/>
              <a:t>.</a:t>
            </a:r>
            <a:endParaRPr lang="en-US" sz="2000" smtClean="0"/>
          </a:p>
          <a:p>
            <a:pPr marL="0" indent="0" algn="just">
              <a:lnSpc>
                <a:spcPts val="3000"/>
              </a:lnSpc>
              <a:buNone/>
            </a:pPr>
            <a:r>
              <a:rPr lang="en-US" sz="2000"/>
              <a:t>Class push và pull có những định dạng sau: </a:t>
            </a:r>
            <a:r>
              <a:rPr lang="en-US" sz="2000" b="1">
                <a:solidFill>
                  <a:srgbClr val="00B050"/>
                </a:solidFill>
              </a:rPr>
              <a:t>.col-SIZE-push-NUMBER </a:t>
            </a:r>
            <a:r>
              <a:rPr lang="en-US" sz="2000"/>
              <a:t>và </a:t>
            </a:r>
            <a:r>
              <a:rPr lang="en-US" sz="2000" b="1">
                <a:solidFill>
                  <a:srgbClr val="00B050"/>
                </a:solidFill>
              </a:rPr>
              <a:t>.col-SIZE-pull-NUMBER</a:t>
            </a:r>
            <a:r>
              <a:rPr lang="en-US" sz="2000"/>
              <a:t>. Giá trị size có thể </a:t>
            </a:r>
            <a:r>
              <a:rPr lang="en-US" sz="2000" b="1">
                <a:solidFill>
                  <a:srgbClr val="00B050"/>
                </a:solidFill>
              </a:rPr>
              <a:t>sm, xs, md, </a:t>
            </a:r>
            <a:r>
              <a:rPr lang="en-US" sz="2000" b="1" smtClean="0">
                <a:solidFill>
                  <a:srgbClr val="00B050"/>
                </a:solidFill>
              </a:rPr>
              <a:t>lg</a:t>
            </a:r>
          </a:p>
          <a:p>
            <a:pPr marL="0" indent="0" algn="just">
              <a:lnSpc>
                <a:spcPts val="3000"/>
              </a:lnSpc>
              <a:buNone/>
            </a:pPr>
            <a:r>
              <a:rPr lang="en-US"/>
              <a:t>  </a:t>
            </a:r>
            <a:endParaRPr lang="en-US" sz="2000" b="1">
              <a:solidFill>
                <a:srgbClr val="00B050"/>
              </a:solidFill>
            </a:endParaRPr>
          </a:p>
        </p:txBody>
      </p:sp>
      <p:pic>
        <p:nvPicPr>
          <p:cNvPr id="3" name="Picture 2"/>
          <p:cNvPicPr>
            <a:picLocks noChangeAspect="1"/>
          </p:cNvPicPr>
          <p:nvPr/>
        </p:nvPicPr>
        <p:blipFill>
          <a:blip r:embed="rId2"/>
          <a:stretch>
            <a:fillRect/>
          </a:stretch>
        </p:blipFill>
        <p:spPr>
          <a:xfrm>
            <a:off x="838201" y="3971788"/>
            <a:ext cx="6946574" cy="1410109"/>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19</a:t>
            </a:fld>
            <a:endParaRPr lang="en-US"/>
          </a:p>
        </p:txBody>
      </p:sp>
    </p:spTree>
    <p:extLst>
      <p:ext uri="{BB962C8B-B14F-4D97-AF65-F5344CB8AC3E}">
        <p14:creationId xmlns:p14="http://schemas.microsoft.com/office/powerpoint/2010/main" val="609191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What we will cover ?</a:t>
            </a:r>
            <a:endParaRPr lang="en-US" b="1">
              <a:solidFill>
                <a:srgbClr val="FF0000"/>
              </a:solidFill>
            </a:endParaRPr>
          </a:p>
        </p:txBody>
      </p:sp>
      <p:sp>
        <p:nvSpPr>
          <p:cNvPr id="3" name="Content Placeholder 2"/>
          <p:cNvSpPr>
            <a:spLocks noGrp="1"/>
          </p:cNvSpPr>
          <p:nvPr>
            <p:ph idx="1"/>
          </p:nvPr>
        </p:nvSpPr>
        <p:spPr/>
        <p:txBody>
          <a:bodyPr/>
          <a:lstStyle/>
          <a:p>
            <a:pPr>
              <a:lnSpc>
                <a:spcPct val="150000"/>
              </a:lnSpc>
            </a:pPr>
            <a:r>
              <a:rPr lang="en-US" smtClean="0"/>
              <a:t>What is Bootstrap ?</a:t>
            </a:r>
          </a:p>
          <a:p>
            <a:pPr>
              <a:lnSpc>
                <a:spcPct val="150000"/>
              </a:lnSpc>
            </a:pPr>
            <a:r>
              <a:rPr lang="en-US" smtClean="0"/>
              <a:t>What are main differences between Bootstrap 4 and Bootstrap 5 ? </a:t>
            </a:r>
          </a:p>
          <a:p>
            <a:pPr>
              <a:lnSpc>
                <a:spcPct val="150000"/>
              </a:lnSpc>
            </a:pPr>
            <a:r>
              <a:rPr lang="en-US" smtClean="0"/>
              <a:t>Installation / Setup</a:t>
            </a:r>
          </a:p>
          <a:p>
            <a:pPr>
              <a:lnSpc>
                <a:spcPct val="150000"/>
              </a:lnSpc>
            </a:pPr>
            <a:r>
              <a:rPr lang="en-US" smtClean="0"/>
              <a:t>Grid  System</a:t>
            </a:r>
          </a:p>
          <a:p>
            <a:pPr>
              <a:lnSpc>
                <a:spcPct val="150000"/>
              </a:lnSpc>
            </a:pPr>
            <a:r>
              <a:rPr lang="en-US" smtClean="0"/>
              <a:t>Components</a:t>
            </a:r>
            <a:endParaRPr lang="en-US"/>
          </a:p>
        </p:txBody>
      </p:sp>
      <p:sp>
        <p:nvSpPr>
          <p:cNvPr id="4" name="Slide Number Placeholder 3"/>
          <p:cNvSpPr>
            <a:spLocks noGrp="1"/>
          </p:cNvSpPr>
          <p:nvPr>
            <p:ph type="sldNum" sz="quarter" idx="12"/>
          </p:nvPr>
        </p:nvSpPr>
        <p:spPr/>
        <p:txBody>
          <a:bodyPr/>
          <a:lstStyle/>
          <a:p>
            <a:fld id="{BFFEF5F4-0D10-421B-A08E-F03B4DD793D8}" type="slidenum">
              <a:rPr lang="en-US" smtClean="0"/>
              <a:t>2</a:t>
            </a:fld>
            <a:endParaRPr lang="en-US"/>
          </a:p>
        </p:txBody>
      </p:sp>
    </p:spTree>
    <p:extLst>
      <p:ext uri="{BB962C8B-B14F-4D97-AF65-F5344CB8AC3E}">
        <p14:creationId xmlns:p14="http://schemas.microsoft.com/office/powerpoint/2010/main" val="1204902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Button</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Button</a:t>
            </a: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r>
              <a:rPr lang="en-US" smtClean="0">
                <a:solidFill>
                  <a:srgbClr val="FF0000"/>
                </a:solidFill>
              </a:rPr>
              <a:t>Outline Button</a:t>
            </a:r>
          </a:p>
          <a:p>
            <a:pPr marL="0" indent="0" algn="just">
              <a:lnSpc>
                <a:spcPts val="3000"/>
              </a:lnSpc>
              <a:buNone/>
            </a:pPr>
            <a:r>
              <a:rPr lang="en-US" smtClean="0"/>
              <a:t>  </a:t>
            </a:r>
            <a:endParaRPr lang="en-US" sz="2000" b="1">
              <a:solidFill>
                <a:srgbClr val="00B050"/>
              </a:solidFill>
            </a:endParaRPr>
          </a:p>
        </p:txBody>
      </p:sp>
      <p:pic>
        <p:nvPicPr>
          <p:cNvPr id="4" name="Picture 3"/>
          <p:cNvPicPr>
            <a:picLocks noChangeAspect="1"/>
          </p:cNvPicPr>
          <p:nvPr/>
        </p:nvPicPr>
        <p:blipFill>
          <a:blip r:embed="rId2"/>
          <a:stretch>
            <a:fillRect/>
          </a:stretch>
        </p:blipFill>
        <p:spPr>
          <a:xfrm>
            <a:off x="3555275" y="1777478"/>
            <a:ext cx="7581900" cy="2981325"/>
          </a:xfrm>
          <a:prstGeom prst="rect">
            <a:avLst/>
          </a:prstGeom>
        </p:spPr>
      </p:pic>
      <p:pic>
        <p:nvPicPr>
          <p:cNvPr id="7" name="Picture 6"/>
          <p:cNvPicPr>
            <a:picLocks noChangeAspect="1"/>
          </p:cNvPicPr>
          <p:nvPr/>
        </p:nvPicPr>
        <p:blipFill>
          <a:blip r:embed="rId3"/>
          <a:stretch>
            <a:fillRect/>
          </a:stretch>
        </p:blipFill>
        <p:spPr>
          <a:xfrm>
            <a:off x="3555275" y="1153900"/>
            <a:ext cx="7518220" cy="600962"/>
          </a:xfrm>
          <a:prstGeom prst="rect">
            <a:avLst/>
          </a:prstGeom>
        </p:spPr>
      </p:pic>
      <p:pic>
        <p:nvPicPr>
          <p:cNvPr id="8" name="Picture 7"/>
          <p:cNvPicPr>
            <a:picLocks noChangeAspect="1"/>
          </p:cNvPicPr>
          <p:nvPr/>
        </p:nvPicPr>
        <p:blipFill>
          <a:blip r:embed="rId4"/>
          <a:stretch>
            <a:fillRect/>
          </a:stretch>
        </p:blipFill>
        <p:spPr>
          <a:xfrm>
            <a:off x="3434445" y="5150393"/>
            <a:ext cx="7639050" cy="638175"/>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20</a:t>
            </a:fld>
            <a:endParaRPr lang="en-US"/>
          </a:p>
        </p:txBody>
      </p:sp>
    </p:spTree>
    <p:extLst>
      <p:ext uri="{BB962C8B-B14F-4D97-AF65-F5344CB8AC3E}">
        <p14:creationId xmlns:p14="http://schemas.microsoft.com/office/powerpoint/2010/main" val="2804873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Button</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Outline Button</a:t>
            </a: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r>
              <a:rPr lang="en-US" smtClean="0">
                <a:solidFill>
                  <a:srgbClr val="FF0000"/>
                </a:solidFill>
              </a:rPr>
              <a:t>Size Button </a:t>
            </a:r>
          </a:p>
          <a:p>
            <a:pPr marL="0" indent="0" algn="just">
              <a:lnSpc>
                <a:spcPts val="3000"/>
              </a:lnSpc>
              <a:buNone/>
            </a:pPr>
            <a:r>
              <a:rPr lang="en-US" smtClean="0"/>
              <a:t>  </a:t>
            </a:r>
            <a:endParaRPr lang="en-US" sz="2000" b="1">
              <a:solidFill>
                <a:srgbClr val="00B050"/>
              </a:solidFill>
            </a:endParaRPr>
          </a:p>
        </p:txBody>
      </p:sp>
      <p:pic>
        <p:nvPicPr>
          <p:cNvPr id="8" name="Picture 7"/>
          <p:cNvPicPr>
            <a:picLocks noChangeAspect="1"/>
          </p:cNvPicPr>
          <p:nvPr/>
        </p:nvPicPr>
        <p:blipFill>
          <a:blip r:embed="rId2"/>
          <a:stretch>
            <a:fillRect/>
          </a:stretch>
        </p:blipFill>
        <p:spPr>
          <a:xfrm>
            <a:off x="3382193" y="1066800"/>
            <a:ext cx="7639050" cy="638175"/>
          </a:xfrm>
          <a:prstGeom prst="rect">
            <a:avLst/>
          </a:prstGeom>
        </p:spPr>
      </p:pic>
      <p:pic>
        <p:nvPicPr>
          <p:cNvPr id="3" name="Picture 2"/>
          <p:cNvPicPr>
            <a:picLocks noChangeAspect="1"/>
          </p:cNvPicPr>
          <p:nvPr/>
        </p:nvPicPr>
        <p:blipFill>
          <a:blip r:embed="rId3"/>
          <a:stretch>
            <a:fillRect/>
          </a:stretch>
        </p:blipFill>
        <p:spPr>
          <a:xfrm>
            <a:off x="3444920" y="1787318"/>
            <a:ext cx="7576323" cy="2553381"/>
          </a:xfrm>
          <a:prstGeom prst="rect">
            <a:avLst/>
          </a:prstGeom>
        </p:spPr>
      </p:pic>
      <p:pic>
        <p:nvPicPr>
          <p:cNvPr id="6" name="Picture 5"/>
          <p:cNvPicPr>
            <a:picLocks noChangeAspect="1"/>
          </p:cNvPicPr>
          <p:nvPr/>
        </p:nvPicPr>
        <p:blipFill>
          <a:blip r:embed="rId4"/>
          <a:stretch>
            <a:fillRect/>
          </a:stretch>
        </p:blipFill>
        <p:spPr>
          <a:xfrm>
            <a:off x="3262040" y="4620937"/>
            <a:ext cx="7581900" cy="762000"/>
          </a:xfrm>
          <a:prstGeom prst="rect">
            <a:avLst/>
          </a:prstGeom>
        </p:spPr>
      </p:pic>
      <p:pic>
        <p:nvPicPr>
          <p:cNvPr id="9" name="Picture 8"/>
          <p:cNvPicPr>
            <a:picLocks noChangeAspect="1"/>
          </p:cNvPicPr>
          <p:nvPr/>
        </p:nvPicPr>
        <p:blipFill>
          <a:blip r:embed="rId5"/>
          <a:stretch>
            <a:fillRect/>
          </a:stretch>
        </p:blipFill>
        <p:spPr>
          <a:xfrm>
            <a:off x="3382194" y="5382938"/>
            <a:ext cx="7573190" cy="1185862"/>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21</a:t>
            </a:fld>
            <a:endParaRPr lang="en-US"/>
          </a:p>
        </p:txBody>
      </p:sp>
    </p:spTree>
    <p:extLst>
      <p:ext uri="{BB962C8B-B14F-4D97-AF65-F5344CB8AC3E}">
        <p14:creationId xmlns:p14="http://schemas.microsoft.com/office/powerpoint/2010/main" val="1408732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Button</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Block Level Button</a:t>
            </a: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endParaRPr lang="en-US">
              <a:solidFill>
                <a:srgbClr val="FF0000"/>
              </a:solidFill>
            </a:endParaRPr>
          </a:p>
          <a:p>
            <a:endParaRPr lang="en-US" smtClean="0">
              <a:solidFill>
                <a:srgbClr val="FF0000"/>
              </a:solidFill>
            </a:endParaRPr>
          </a:p>
          <a:p>
            <a:r>
              <a:rPr lang="en-US" smtClean="0">
                <a:solidFill>
                  <a:srgbClr val="FF0000"/>
                </a:solidFill>
              </a:rPr>
              <a:t>Button tags </a:t>
            </a:r>
          </a:p>
          <a:p>
            <a:pPr marL="0" indent="0" algn="just">
              <a:lnSpc>
                <a:spcPts val="3000"/>
              </a:lnSpc>
              <a:buNone/>
            </a:pPr>
            <a:r>
              <a:rPr lang="en-US" smtClean="0"/>
              <a:t>  </a:t>
            </a:r>
            <a:endParaRPr lang="en-US" sz="2000" b="1">
              <a:solidFill>
                <a:srgbClr val="00B050"/>
              </a:solidFill>
            </a:endParaRPr>
          </a:p>
        </p:txBody>
      </p:sp>
      <p:pic>
        <p:nvPicPr>
          <p:cNvPr id="4" name="Picture 3"/>
          <p:cNvPicPr>
            <a:picLocks noChangeAspect="1"/>
          </p:cNvPicPr>
          <p:nvPr/>
        </p:nvPicPr>
        <p:blipFill>
          <a:blip r:embed="rId2"/>
          <a:stretch>
            <a:fillRect/>
          </a:stretch>
        </p:blipFill>
        <p:spPr>
          <a:xfrm>
            <a:off x="2351314" y="1811761"/>
            <a:ext cx="9434036" cy="1032720"/>
          </a:xfrm>
          <a:prstGeom prst="rect">
            <a:avLst/>
          </a:prstGeom>
        </p:spPr>
      </p:pic>
      <p:pic>
        <p:nvPicPr>
          <p:cNvPr id="7" name="Picture 6"/>
          <p:cNvPicPr>
            <a:picLocks noChangeAspect="1"/>
          </p:cNvPicPr>
          <p:nvPr/>
        </p:nvPicPr>
        <p:blipFill>
          <a:blip r:embed="rId3"/>
          <a:stretch>
            <a:fillRect/>
          </a:stretch>
        </p:blipFill>
        <p:spPr>
          <a:xfrm>
            <a:off x="2441325" y="2889770"/>
            <a:ext cx="9262995" cy="1266825"/>
          </a:xfrm>
          <a:prstGeom prst="rect">
            <a:avLst/>
          </a:prstGeom>
        </p:spPr>
      </p:pic>
      <p:pic>
        <p:nvPicPr>
          <p:cNvPr id="10" name="Picture 9"/>
          <p:cNvPicPr>
            <a:picLocks noChangeAspect="1"/>
          </p:cNvPicPr>
          <p:nvPr/>
        </p:nvPicPr>
        <p:blipFill>
          <a:blip r:embed="rId4"/>
          <a:stretch>
            <a:fillRect/>
          </a:stretch>
        </p:blipFill>
        <p:spPr>
          <a:xfrm>
            <a:off x="4344352" y="4336187"/>
            <a:ext cx="4600575" cy="676275"/>
          </a:xfrm>
          <a:prstGeom prst="rect">
            <a:avLst/>
          </a:prstGeom>
        </p:spPr>
      </p:pic>
      <p:pic>
        <p:nvPicPr>
          <p:cNvPr id="11" name="Picture 10"/>
          <p:cNvPicPr>
            <a:picLocks noChangeAspect="1"/>
          </p:cNvPicPr>
          <p:nvPr/>
        </p:nvPicPr>
        <p:blipFill>
          <a:blip r:embed="rId5"/>
          <a:stretch>
            <a:fillRect/>
          </a:stretch>
        </p:blipFill>
        <p:spPr>
          <a:xfrm>
            <a:off x="3840480" y="5111333"/>
            <a:ext cx="6424748" cy="1696330"/>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22</a:t>
            </a:fld>
            <a:endParaRPr lang="en-US"/>
          </a:p>
        </p:txBody>
      </p:sp>
    </p:spTree>
    <p:extLst>
      <p:ext uri="{BB962C8B-B14F-4D97-AF65-F5344CB8AC3E}">
        <p14:creationId xmlns:p14="http://schemas.microsoft.com/office/powerpoint/2010/main" val="3976836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Cards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algn="just"/>
            <a:r>
              <a:rPr lang="en-US"/>
              <a:t>A </a:t>
            </a:r>
            <a:r>
              <a:rPr lang="en-US" b="1"/>
              <a:t>card</a:t>
            </a:r>
            <a:r>
              <a:rPr lang="en-US"/>
              <a:t> is a flexible and extensible content container. It includes options for headers and footers, a wide variety of content, contextual background colors, and powerful display options. </a:t>
            </a:r>
            <a:endParaRPr lang="en-US">
              <a:solidFill>
                <a:srgbClr val="FF0000"/>
              </a:solidFill>
            </a:endParaRPr>
          </a:p>
          <a:p>
            <a:r>
              <a:rPr lang="en-US" smtClean="0">
                <a:solidFill>
                  <a:srgbClr val="FF0000"/>
                </a:solidFill>
              </a:rPr>
              <a:t>Card Body </a:t>
            </a:r>
          </a:p>
          <a:p>
            <a:pPr marL="0" indent="0" algn="just">
              <a:lnSpc>
                <a:spcPts val="3000"/>
              </a:lnSpc>
              <a:buNone/>
            </a:pPr>
            <a:r>
              <a:rPr lang="en-US" smtClean="0"/>
              <a:t>  </a:t>
            </a:r>
            <a:endParaRPr lang="en-US" sz="2000" b="1">
              <a:solidFill>
                <a:srgbClr val="00B050"/>
              </a:solidFill>
            </a:endParaRPr>
          </a:p>
        </p:txBody>
      </p:sp>
      <p:pic>
        <p:nvPicPr>
          <p:cNvPr id="3" name="Picture 2"/>
          <p:cNvPicPr>
            <a:picLocks noChangeAspect="1"/>
          </p:cNvPicPr>
          <p:nvPr/>
        </p:nvPicPr>
        <p:blipFill>
          <a:blip r:embed="rId2"/>
          <a:stretch>
            <a:fillRect/>
          </a:stretch>
        </p:blipFill>
        <p:spPr>
          <a:xfrm>
            <a:off x="3003368" y="2536031"/>
            <a:ext cx="6324600" cy="1057275"/>
          </a:xfrm>
          <a:prstGeom prst="rect">
            <a:avLst/>
          </a:prstGeom>
        </p:spPr>
      </p:pic>
      <p:pic>
        <p:nvPicPr>
          <p:cNvPr id="6" name="Picture 5"/>
          <p:cNvPicPr>
            <a:picLocks noChangeAspect="1"/>
          </p:cNvPicPr>
          <p:nvPr/>
        </p:nvPicPr>
        <p:blipFill>
          <a:blip r:embed="rId3"/>
          <a:stretch>
            <a:fillRect/>
          </a:stretch>
        </p:blipFill>
        <p:spPr>
          <a:xfrm>
            <a:off x="3101613" y="3593306"/>
            <a:ext cx="5657850" cy="1990725"/>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23</a:t>
            </a:fld>
            <a:endParaRPr lang="en-US"/>
          </a:p>
        </p:txBody>
      </p:sp>
    </p:spTree>
    <p:extLst>
      <p:ext uri="{BB962C8B-B14F-4D97-AF65-F5344CB8AC3E}">
        <p14:creationId xmlns:p14="http://schemas.microsoft.com/office/powerpoint/2010/main" val="4206947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Cards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Card Title, Card Subtitle, Card Link</a:t>
            </a:r>
          </a:p>
          <a:p>
            <a:pPr marL="0" indent="0" algn="just">
              <a:lnSpc>
                <a:spcPts val="3000"/>
              </a:lnSpc>
              <a:buNone/>
            </a:pPr>
            <a:r>
              <a:rPr lang="en-US" smtClean="0"/>
              <a:t>  </a:t>
            </a:r>
            <a:endParaRPr lang="en-US" sz="2000" b="1">
              <a:solidFill>
                <a:srgbClr val="00B050"/>
              </a:solidFill>
            </a:endParaRPr>
          </a:p>
        </p:txBody>
      </p:sp>
      <p:pic>
        <p:nvPicPr>
          <p:cNvPr id="4" name="Picture 3"/>
          <p:cNvPicPr>
            <a:picLocks noChangeAspect="1"/>
          </p:cNvPicPr>
          <p:nvPr/>
        </p:nvPicPr>
        <p:blipFill>
          <a:blip r:embed="rId2"/>
          <a:stretch>
            <a:fillRect/>
          </a:stretch>
        </p:blipFill>
        <p:spPr>
          <a:xfrm>
            <a:off x="8025985" y="1076973"/>
            <a:ext cx="3733800" cy="2771775"/>
          </a:xfrm>
          <a:prstGeom prst="rect">
            <a:avLst/>
          </a:prstGeom>
        </p:spPr>
      </p:pic>
      <p:pic>
        <p:nvPicPr>
          <p:cNvPr id="7" name="Picture 6"/>
          <p:cNvPicPr>
            <a:picLocks noChangeAspect="1"/>
          </p:cNvPicPr>
          <p:nvPr/>
        </p:nvPicPr>
        <p:blipFill>
          <a:blip r:embed="rId3"/>
          <a:stretch>
            <a:fillRect/>
          </a:stretch>
        </p:blipFill>
        <p:spPr>
          <a:xfrm>
            <a:off x="278747" y="4017962"/>
            <a:ext cx="11481038" cy="2425794"/>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24</a:t>
            </a:fld>
            <a:endParaRPr lang="en-US"/>
          </a:p>
        </p:txBody>
      </p:sp>
    </p:spTree>
    <p:extLst>
      <p:ext uri="{BB962C8B-B14F-4D97-AF65-F5344CB8AC3E}">
        <p14:creationId xmlns:p14="http://schemas.microsoft.com/office/powerpoint/2010/main" val="2400154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Cards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Card Image , button</a:t>
            </a:r>
          </a:p>
          <a:p>
            <a:pPr marL="0" indent="0" algn="just">
              <a:lnSpc>
                <a:spcPts val="3000"/>
              </a:lnSpc>
              <a:buNone/>
            </a:pPr>
            <a:r>
              <a:rPr lang="en-US" smtClean="0"/>
              <a:t>  </a:t>
            </a:r>
            <a:endParaRPr lang="en-US" sz="2000" b="1">
              <a:solidFill>
                <a:srgbClr val="00B050"/>
              </a:solidFill>
            </a:endParaRPr>
          </a:p>
        </p:txBody>
      </p:sp>
      <p:pic>
        <p:nvPicPr>
          <p:cNvPr id="3" name="Picture 2"/>
          <p:cNvPicPr>
            <a:picLocks noChangeAspect="1"/>
          </p:cNvPicPr>
          <p:nvPr/>
        </p:nvPicPr>
        <p:blipFill>
          <a:blip r:embed="rId2"/>
          <a:stretch>
            <a:fillRect/>
          </a:stretch>
        </p:blipFill>
        <p:spPr>
          <a:xfrm>
            <a:off x="7525294" y="908413"/>
            <a:ext cx="3444190" cy="3541667"/>
          </a:xfrm>
          <a:prstGeom prst="rect">
            <a:avLst/>
          </a:prstGeom>
        </p:spPr>
      </p:pic>
      <p:pic>
        <p:nvPicPr>
          <p:cNvPr id="6" name="Picture 5"/>
          <p:cNvPicPr>
            <a:picLocks noChangeAspect="1"/>
          </p:cNvPicPr>
          <p:nvPr/>
        </p:nvPicPr>
        <p:blipFill>
          <a:blip r:embed="rId3"/>
          <a:stretch>
            <a:fillRect/>
          </a:stretch>
        </p:blipFill>
        <p:spPr>
          <a:xfrm>
            <a:off x="899500" y="4514903"/>
            <a:ext cx="10392999" cy="1900721"/>
          </a:xfrm>
          <a:prstGeom prst="rect">
            <a:avLst/>
          </a:prstGeom>
        </p:spPr>
      </p:pic>
      <p:sp>
        <p:nvSpPr>
          <p:cNvPr id="4" name="Slide Number Placeholder 3"/>
          <p:cNvSpPr>
            <a:spLocks noGrp="1"/>
          </p:cNvSpPr>
          <p:nvPr>
            <p:ph type="sldNum" sz="quarter" idx="12"/>
          </p:nvPr>
        </p:nvSpPr>
        <p:spPr/>
        <p:txBody>
          <a:bodyPr/>
          <a:lstStyle/>
          <a:p>
            <a:fld id="{BFFEF5F4-0D10-421B-A08E-F03B4DD793D8}" type="slidenum">
              <a:rPr lang="en-US" smtClean="0"/>
              <a:t>25</a:t>
            </a:fld>
            <a:endParaRPr lang="en-US"/>
          </a:p>
        </p:txBody>
      </p:sp>
    </p:spTree>
    <p:extLst>
      <p:ext uri="{BB962C8B-B14F-4D97-AF65-F5344CB8AC3E}">
        <p14:creationId xmlns:p14="http://schemas.microsoft.com/office/powerpoint/2010/main" val="20000826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Cards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r>
              <a:rPr lang="en-US" smtClean="0">
                <a:solidFill>
                  <a:srgbClr val="FF0000"/>
                </a:solidFill>
              </a:rPr>
              <a:t>Card header, footer; </a:t>
            </a:r>
          </a:p>
          <a:p>
            <a:pPr marL="0" indent="0">
              <a:buNone/>
            </a:pPr>
            <a:endParaRPr lang="en-US">
              <a:solidFill>
                <a:srgbClr val="FF0000"/>
              </a:solidFill>
            </a:endParaRPr>
          </a:p>
          <a:p>
            <a:endParaRPr lang="en-US" smtClean="0">
              <a:solidFill>
                <a:srgbClr val="FF0000"/>
              </a:solidFill>
            </a:endParaRPr>
          </a:p>
          <a:p>
            <a:pPr marL="0" indent="0">
              <a:buNone/>
            </a:pPr>
            <a:endParaRPr lang="en-US">
              <a:solidFill>
                <a:srgbClr val="FF0000"/>
              </a:solidFill>
            </a:endParaRPr>
          </a:p>
          <a:p>
            <a:r>
              <a:rPr lang="en-US" smtClean="0">
                <a:solidFill>
                  <a:srgbClr val="FF0000"/>
                </a:solidFill>
              </a:rPr>
              <a:t>Grid, wrap card</a:t>
            </a:r>
          </a:p>
          <a:p>
            <a:pPr marL="0" indent="0" algn="just">
              <a:lnSpc>
                <a:spcPts val="3000"/>
              </a:lnSpc>
              <a:buNone/>
            </a:pPr>
            <a:r>
              <a:rPr lang="en-US" smtClean="0"/>
              <a:t>  </a:t>
            </a:r>
            <a:endParaRPr lang="en-US" sz="2000" b="1">
              <a:solidFill>
                <a:srgbClr val="00B050"/>
              </a:solidFill>
            </a:endParaRPr>
          </a:p>
        </p:txBody>
      </p:sp>
      <p:pic>
        <p:nvPicPr>
          <p:cNvPr id="4" name="Picture 3"/>
          <p:cNvPicPr>
            <a:picLocks noChangeAspect="1"/>
          </p:cNvPicPr>
          <p:nvPr/>
        </p:nvPicPr>
        <p:blipFill>
          <a:blip r:embed="rId2"/>
          <a:stretch>
            <a:fillRect/>
          </a:stretch>
        </p:blipFill>
        <p:spPr>
          <a:xfrm>
            <a:off x="5075327" y="1246187"/>
            <a:ext cx="5959793" cy="1955480"/>
          </a:xfrm>
          <a:prstGeom prst="rect">
            <a:avLst/>
          </a:prstGeom>
        </p:spPr>
      </p:pic>
      <p:pic>
        <p:nvPicPr>
          <p:cNvPr id="7" name="Picture 6"/>
          <p:cNvPicPr>
            <a:picLocks noChangeAspect="1"/>
          </p:cNvPicPr>
          <p:nvPr/>
        </p:nvPicPr>
        <p:blipFill>
          <a:blip r:embed="rId3"/>
          <a:stretch>
            <a:fillRect/>
          </a:stretch>
        </p:blipFill>
        <p:spPr>
          <a:xfrm>
            <a:off x="466725" y="3779387"/>
            <a:ext cx="10585080" cy="2534330"/>
          </a:xfrm>
          <a:prstGeom prst="rect">
            <a:avLst/>
          </a:prstGeom>
        </p:spPr>
      </p:pic>
      <p:sp>
        <p:nvSpPr>
          <p:cNvPr id="8" name="Rectangle 1"/>
          <p:cNvSpPr>
            <a:spLocks noChangeArrowheads="1"/>
          </p:cNvSpPr>
          <p:nvPr/>
        </p:nvSpPr>
        <p:spPr bwMode="auto">
          <a:xfrm>
            <a:off x="838200" y="1612667"/>
            <a:ext cx="41348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Arial Unicode MS"/>
              </a:rPr>
              <a:t>class="card-header"</a:t>
            </a:r>
            <a:r>
              <a:rPr kumimoji="0" lang="en-US" altLang="en-US" sz="1200" b="0" i="0" u="none" strike="noStrike" cap="none" normalizeH="0" baseline="0" smtClean="0">
                <a:ln>
                  <a:noFill/>
                </a:ln>
                <a:solidFill>
                  <a:schemeClr val="tx1"/>
                </a:solidFill>
                <a:effectLst/>
              </a:rPr>
              <a:t> </a:t>
            </a:r>
          </a:p>
          <a:p>
            <a:pPr eaLnBrk="0" fontAlgn="base" hangingPunct="0">
              <a:spcBef>
                <a:spcPct val="0"/>
              </a:spcBef>
              <a:spcAft>
                <a:spcPct val="0"/>
              </a:spcAft>
            </a:pPr>
            <a:r>
              <a:rPr lang="en-US" altLang="en-US" sz="1200">
                <a:latin typeface="Arial Unicode MS"/>
              </a:rPr>
              <a:t>class="card-footer text-muted"</a:t>
            </a:r>
            <a:r>
              <a:rPr lang="en-US" altLang="en-US" sz="1200"/>
              <a:t> </a:t>
            </a:r>
            <a:endParaRPr lang="en-US" altLang="en-US" sz="120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26</a:t>
            </a:fld>
            <a:endParaRPr lang="en-US"/>
          </a:p>
        </p:txBody>
      </p:sp>
    </p:spTree>
    <p:extLst>
      <p:ext uri="{BB962C8B-B14F-4D97-AF65-F5344CB8AC3E}">
        <p14:creationId xmlns:p14="http://schemas.microsoft.com/office/powerpoint/2010/main" val="25933372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Cards</a:t>
            </a:r>
            <a:endParaRPr lang="en-US" b="1">
              <a:solidFill>
                <a:srgbClr val="FF000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27</a:t>
            </a:fld>
            <a:endParaRPr lang="en-US"/>
          </a:p>
        </p:txBody>
      </p:sp>
      <p:pic>
        <p:nvPicPr>
          <p:cNvPr id="9" name="Picture 8"/>
          <p:cNvPicPr/>
          <p:nvPr/>
        </p:nvPicPr>
        <p:blipFill>
          <a:blip r:embed="rId2"/>
          <a:stretch>
            <a:fillRect/>
          </a:stretch>
        </p:blipFill>
        <p:spPr>
          <a:xfrm>
            <a:off x="63138" y="1098347"/>
            <a:ext cx="6389914" cy="3221106"/>
          </a:xfrm>
          <a:prstGeom prst="rect">
            <a:avLst/>
          </a:prstGeom>
        </p:spPr>
      </p:pic>
      <p:pic>
        <p:nvPicPr>
          <p:cNvPr id="6" name="Picture 5"/>
          <p:cNvPicPr>
            <a:picLocks noChangeAspect="1"/>
          </p:cNvPicPr>
          <p:nvPr/>
        </p:nvPicPr>
        <p:blipFill>
          <a:blip r:embed="rId3"/>
          <a:stretch>
            <a:fillRect/>
          </a:stretch>
        </p:blipFill>
        <p:spPr>
          <a:xfrm>
            <a:off x="6877614" y="463934"/>
            <a:ext cx="5092372" cy="1799273"/>
          </a:xfrm>
          <a:prstGeom prst="rect">
            <a:avLst/>
          </a:prstGeom>
        </p:spPr>
      </p:pic>
      <p:pic>
        <p:nvPicPr>
          <p:cNvPr id="11" name="Picture 10"/>
          <p:cNvPicPr>
            <a:picLocks noChangeAspect="1"/>
          </p:cNvPicPr>
          <p:nvPr/>
        </p:nvPicPr>
        <p:blipFill>
          <a:blip r:embed="rId4"/>
          <a:stretch>
            <a:fillRect/>
          </a:stretch>
        </p:blipFill>
        <p:spPr>
          <a:xfrm>
            <a:off x="6909531" y="2384608"/>
            <a:ext cx="5060455" cy="2117232"/>
          </a:xfrm>
          <a:prstGeom prst="rect">
            <a:avLst/>
          </a:prstGeom>
        </p:spPr>
      </p:pic>
      <p:pic>
        <p:nvPicPr>
          <p:cNvPr id="12" name="Picture 11"/>
          <p:cNvPicPr>
            <a:picLocks noChangeAspect="1"/>
          </p:cNvPicPr>
          <p:nvPr/>
        </p:nvPicPr>
        <p:blipFill>
          <a:blip r:embed="rId5"/>
          <a:stretch>
            <a:fillRect/>
          </a:stretch>
        </p:blipFill>
        <p:spPr>
          <a:xfrm>
            <a:off x="218222" y="4654244"/>
            <a:ext cx="6051176" cy="2067231"/>
          </a:xfrm>
          <a:prstGeom prst="rect">
            <a:avLst/>
          </a:prstGeom>
        </p:spPr>
      </p:pic>
      <p:pic>
        <p:nvPicPr>
          <p:cNvPr id="13" name="Picture 12"/>
          <p:cNvPicPr>
            <a:picLocks noChangeAspect="1"/>
          </p:cNvPicPr>
          <p:nvPr/>
        </p:nvPicPr>
        <p:blipFill>
          <a:blip r:embed="rId6"/>
          <a:stretch>
            <a:fillRect/>
          </a:stretch>
        </p:blipFill>
        <p:spPr>
          <a:xfrm>
            <a:off x="6339840" y="4654244"/>
            <a:ext cx="5630145" cy="2067231"/>
          </a:xfrm>
          <a:prstGeom prst="rect">
            <a:avLst/>
          </a:prstGeom>
        </p:spPr>
      </p:pic>
    </p:spTree>
    <p:extLst>
      <p:ext uri="{BB962C8B-B14F-4D97-AF65-F5344CB8AC3E}">
        <p14:creationId xmlns:p14="http://schemas.microsoft.com/office/powerpoint/2010/main" val="321119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Component - Typography</a:t>
            </a:r>
            <a:endParaRPr lang="en-US" b="1">
              <a:solidFill>
                <a:srgbClr val="FF0000"/>
              </a:solidFill>
            </a:endParaRPr>
          </a:p>
        </p:txBody>
      </p:sp>
      <p:sp>
        <p:nvSpPr>
          <p:cNvPr id="4" name="Slide Number Placeholder 3"/>
          <p:cNvSpPr>
            <a:spLocks noGrp="1"/>
          </p:cNvSpPr>
          <p:nvPr>
            <p:ph type="sldNum" sz="quarter" idx="12"/>
          </p:nvPr>
        </p:nvSpPr>
        <p:spPr/>
        <p:txBody>
          <a:bodyPr/>
          <a:lstStyle/>
          <a:p>
            <a:fld id="{BFFEF5F4-0D10-421B-A08E-F03B4DD793D8}" type="slidenum">
              <a:rPr lang="en-US" smtClean="0"/>
              <a:t>28</a:t>
            </a:fld>
            <a:endParaRPr lang="en-US"/>
          </a:p>
        </p:txBody>
      </p:sp>
      <p:pic>
        <p:nvPicPr>
          <p:cNvPr id="5" name="Picture 4"/>
          <p:cNvPicPr>
            <a:picLocks noChangeAspect="1"/>
          </p:cNvPicPr>
          <p:nvPr/>
        </p:nvPicPr>
        <p:blipFill>
          <a:blip r:embed="rId2"/>
          <a:stretch>
            <a:fillRect/>
          </a:stretch>
        </p:blipFill>
        <p:spPr>
          <a:xfrm>
            <a:off x="1358537" y="1420050"/>
            <a:ext cx="4073706" cy="5206937"/>
          </a:xfrm>
          <a:prstGeom prst="rect">
            <a:avLst/>
          </a:prstGeom>
        </p:spPr>
      </p:pic>
      <p:pic>
        <p:nvPicPr>
          <p:cNvPr id="6" name="Picture 5"/>
          <p:cNvPicPr>
            <a:picLocks noChangeAspect="1"/>
          </p:cNvPicPr>
          <p:nvPr/>
        </p:nvPicPr>
        <p:blipFill>
          <a:blip r:embed="rId3"/>
          <a:stretch>
            <a:fillRect/>
          </a:stretch>
        </p:blipFill>
        <p:spPr>
          <a:xfrm>
            <a:off x="6507962" y="1420050"/>
            <a:ext cx="3299583" cy="5206937"/>
          </a:xfrm>
          <a:prstGeom prst="rect">
            <a:avLst/>
          </a:prstGeom>
        </p:spPr>
      </p:pic>
    </p:spTree>
    <p:extLst>
      <p:ext uri="{BB962C8B-B14F-4D97-AF65-F5344CB8AC3E}">
        <p14:creationId xmlns:p14="http://schemas.microsoft.com/office/powerpoint/2010/main" val="26218677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Component - List</a:t>
            </a:r>
            <a:endParaRPr lang="en-US" b="1">
              <a:solidFill>
                <a:srgbClr val="FF0000"/>
              </a:solidFill>
            </a:endParaRPr>
          </a:p>
        </p:txBody>
      </p:sp>
      <p:sp>
        <p:nvSpPr>
          <p:cNvPr id="4" name="Slide Number Placeholder 3"/>
          <p:cNvSpPr>
            <a:spLocks noGrp="1"/>
          </p:cNvSpPr>
          <p:nvPr>
            <p:ph type="sldNum" sz="quarter" idx="12"/>
          </p:nvPr>
        </p:nvSpPr>
        <p:spPr/>
        <p:txBody>
          <a:bodyPr/>
          <a:lstStyle/>
          <a:p>
            <a:fld id="{BFFEF5F4-0D10-421B-A08E-F03B4DD793D8}" type="slidenum">
              <a:rPr lang="en-US" smtClean="0"/>
              <a:t>29</a:t>
            </a:fld>
            <a:endParaRPr lang="en-US"/>
          </a:p>
        </p:txBody>
      </p:sp>
      <p:sp>
        <p:nvSpPr>
          <p:cNvPr id="7" name="Content Placeholder 4"/>
          <p:cNvSpPr>
            <a:spLocks noGrp="1"/>
          </p:cNvSpPr>
          <p:nvPr>
            <p:ph idx="1"/>
          </p:nvPr>
        </p:nvSpPr>
        <p:spPr>
          <a:xfrm>
            <a:off x="838200" y="1246187"/>
            <a:ext cx="10801350" cy="5611813"/>
          </a:xfrm>
        </p:spPr>
        <p:txBody>
          <a:bodyPr>
            <a:normAutofit/>
          </a:bodyPr>
          <a:lstStyle/>
          <a:p>
            <a:pPr algn="just"/>
            <a:r>
              <a:rPr lang="en-US" smtClean="0"/>
              <a:t>List-unstyled </a:t>
            </a:r>
            <a:endParaRPr lang="en-US">
              <a:solidFill>
                <a:srgbClr val="FF0000"/>
              </a:solidFill>
            </a:endParaRPr>
          </a:p>
          <a:p>
            <a:pPr algn="just"/>
            <a:r>
              <a:rPr lang="en-US" smtClean="0"/>
              <a:t>List-inline / List-inline-item</a:t>
            </a:r>
            <a:endParaRPr lang="en-US"/>
          </a:p>
          <a:p>
            <a:pPr marL="0" indent="0" algn="just">
              <a:lnSpc>
                <a:spcPts val="3000"/>
              </a:lnSpc>
              <a:buNone/>
            </a:pPr>
            <a:r>
              <a:rPr lang="en-US" smtClean="0"/>
              <a:t>  </a:t>
            </a:r>
          </a:p>
          <a:p>
            <a:pPr marL="0" indent="0" algn="just">
              <a:lnSpc>
                <a:spcPts val="3000"/>
              </a:lnSpc>
              <a:buNone/>
            </a:pPr>
            <a:endParaRPr lang="en-US" sz="2000" b="1">
              <a:solidFill>
                <a:srgbClr val="00B050"/>
              </a:solidFill>
            </a:endParaRPr>
          </a:p>
        </p:txBody>
      </p:sp>
      <p:pic>
        <p:nvPicPr>
          <p:cNvPr id="3" name="Picture 2"/>
          <p:cNvPicPr>
            <a:picLocks noChangeAspect="1"/>
          </p:cNvPicPr>
          <p:nvPr/>
        </p:nvPicPr>
        <p:blipFill>
          <a:blip r:embed="rId2"/>
          <a:stretch>
            <a:fillRect/>
          </a:stretch>
        </p:blipFill>
        <p:spPr>
          <a:xfrm>
            <a:off x="838200" y="2571750"/>
            <a:ext cx="7172325" cy="3152775"/>
          </a:xfrm>
          <a:prstGeom prst="rect">
            <a:avLst/>
          </a:prstGeom>
        </p:spPr>
      </p:pic>
      <p:pic>
        <p:nvPicPr>
          <p:cNvPr id="8" name="Picture 7"/>
          <p:cNvPicPr>
            <a:picLocks noChangeAspect="1"/>
          </p:cNvPicPr>
          <p:nvPr/>
        </p:nvPicPr>
        <p:blipFill>
          <a:blip r:embed="rId3"/>
          <a:stretch>
            <a:fillRect/>
          </a:stretch>
        </p:blipFill>
        <p:spPr>
          <a:xfrm>
            <a:off x="8518615" y="2656115"/>
            <a:ext cx="2053591" cy="3085370"/>
          </a:xfrm>
          <a:prstGeom prst="rect">
            <a:avLst/>
          </a:prstGeom>
          <a:ln>
            <a:solidFill>
              <a:schemeClr val="accent1"/>
            </a:solidFill>
          </a:ln>
        </p:spPr>
      </p:pic>
    </p:spTree>
    <p:extLst>
      <p:ext uri="{BB962C8B-B14F-4D97-AF65-F5344CB8AC3E}">
        <p14:creationId xmlns:p14="http://schemas.microsoft.com/office/powerpoint/2010/main" val="193444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What is Bootstrap ?</a:t>
            </a:r>
            <a:endParaRPr lang="en-US" b="1">
              <a:solidFill>
                <a:srgbClr val="FF0000"/>
              </a:solidFill>
            </a:endParaRPr>
          </a:p>
        </p:txBody>
      </p:sp>
      <p:sp>
        <p:nvSpPr>
          <p:cNvPr id="3" name="Content Placeholder 2"/>
          <p:cNvSpPr>
            <a:spLocks noGrp="1"/>
          </p:cNvSpPr>
          <p:nvPr>
            <p:ph idx="1"/>
          </p:nvPr>
        </p:nvSpPr>
        <p:spPr/>
        <p:txBody>
          <a:bodyPr/>
          <a:lstStyle/>
          <a:p>
            <a:pPr>
              <a:lnSpc>
                <a:spcPct val="150000"/>
              </a:lnSpc>
            </a:pPr>
            <a:r>
              <a:rPr lang="en-US" smtClean="0"/>
              <a:t>Most popular Front-End framework</a:t>
            </a:r>
          </a:p>
          <a:p>
            <a:pPr>
              <a:lnSpc>
                <a:spcPct val="150000"/>
              </a:lnSpc>
            </a:pPr>
            <a:r>
              <a:rPr lang="en-US" smtClean="0"/>
              <a:t>Used for building responsive, mobile first website and web applications.</a:t>
            </a:r>
          </a:p>
          <a:p>
            <a:pPr>
              <a:lnSpc>
                <a:spcPct val="150000"/>
              </a:lnSpc>
            </a:pPr>
            <a:r>
              <a:rPr lang="en-US" smtClean="0"/>
              <a:t>HTML / CSS / JavaScript</a:t>
            </a:r>
            <a:endParaRPr lang="en-US"/>
          </a:p>
        </p:txBody>
      </p:sp>
      <p:sp>
        <p:nvSpPr>
          <p:cNvPr id="4" name="Slide Number Placeholder 3"/>
          <p:cNvSpPr>
            <a:spLocks noGrp="1"/>
          </p:cNvSpPr>
          <p:nvPr>
            <p:ph type="sldNum" sz="quarter" idx="12"/>
          </p:nvPr>
        </p:nvSpPr>
        <p:spPr/>
        <p:txBody>
          <a:bodyPr/>
          <a:lstStyle/>
          <a:p>
            <a:fld id="{BFFEF5F4-0D10-421B-A08E-F03B4DD793D8}" type="slidenum">
              <a:rPr lang="en-US" smtClean="0"/>
              <a:t>3</a:t>
            </a:fld>
            <a:endParaRPr lang="en-US"/>
          </a:p>
        </p:txBody>
      </p:sp>
    </p:spTree>
    <p:extLst>
      <p:ext uri="{BB962C8B-B14F-4D97-AF65-F5344CB8AC3E}">
        <p14:creationId xmlns:p14="http://schemas.microsoft.com/office/powerpoint/2010/main" val="1592266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Responsive Image</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lvl="0" indent="0" algn="just">
              <a:buNone/>
            </a:pPr>
            <a:r>
              <a:rPr lang="en-US" altLang="en-US" sz="2400" smtClean="0">
                <a:latin typeface="Arial" panose="020B0604020202020204" pitchFamily="34" charset="0"/>
              </a:rPr>
              <a:t>Images </a:t>
            </a:r>
            <a:r>
              <a:rPr lang="en-US" altLang="en-US" sz="2400">
                <a:latin typeface="Arial" panose="020B0604020202020204" pitchFamily="34" charset="0"/>
              </a:rPr>
              <a:t>in Bootstrap are made responsive with </a:t>
            </a:r>
            <a:r>
              <a:rPr lang="en-US" altLang="en-US" sz="2400">
                <a:solidFill>
                  <a:srgbClr val="00B050"/>
                </a:solidFill>
                <a:latin typeface="Arial Unicode MS"/>
              </a:rPr>
              <a:t>.</a:t>
            </a:r>
            <a:r>
              <a:rPr lang="en-US" altLang="en-US" sz="2400" smtClean="0">
                <a:solidFill>
                  <a:srgbClr val="00B050"/>
                </a:solidFill>
                <a:latin typeface="Arial Unicode MS"/>
              </a:rPr>
              <a:t>img-fluid </a:t>
            </a:r>
            <a:r>
              <a:rPr lang="en-US" altLang="en-US" sz="2400" smtClean="0">
                <a:solidFill>
                  <a:srgbClr val="00B050"/>
                </a:solidFill>
              </a:rPr>
              <a:t>.</a:t>
            </a:r>
            <a:r>
              <a:rPr lang="en-US" altLang="en-US" sz="2400" smtClean="0">
                <a:solidFill>
                  <a:srgbClr val="00B050"/>
                </a:solidFill>
                <a:latin typeface="Arial Unicode MS"/>
              </a:rPr>
              <a:t>max-width</a:t>
            </a:r>
            <a:r>
              <a:rPr lang="en-US" altLang="en-US" sz="2400">
                <a:latin typeface="Arial Unicode MS"/>
              </a:rPr>
              <a:t>: 100%;</a:t>
            </a:r>
            <a:r>
              <a:rPr lang="en-US" altLang="en-US" sz="2400"/>
              <a:t> and </a:t>
            </a:r>
            <a:r>
              <a:rPr lang="en-US" altLang="en-US" sz="2400">
                <a:solidFill>
                  <a:srgbClr val="00B050"/>
                </a:solidFill>
                <a:latin typeface="Arial Unicode MS"/>
              </a:rPr>
              <a:t>height: auto</a:t>
            </a:r>
            <a:r>
              <a:rPr lang="en-US" altLang="en-US" sz="2400">
                <a:latin typeface="Arial Unicode MS"/>
              </a:rPr>
              <a:t>;</a:t>
            </a:r>
            <a:r>
              <a:rPr lang="en-US" altLang="en-US" sz="2400"/>
              <a:t> are applied to the image so that it scales with the parent element. </a:t>
            </a:r>
            <a:endParaRPr lang="en-US" altLang="en-US" sz="2400">
              <a:latin typeface="Arial" panose="020B0604020202020204" pitchFamily="34" charset="0"/>
            </a:endParaRPr>
          </a:p>
          <a:p>
            <a:r>
              <a:rPr lang="en-US" smtClean="0">
                <a:solidFill>
                  <a:srgbClr val="FF0000"/>
                </a:solidFill>
              </a:rPr>
              <a:t>Image Thumbnails </a:t>
            </a:r>
          </a:p>
          <a:p>
            <a:pPr marL="0" indent="0" algn="just">
              <a:buNone/>
            </a:pPr>
            <a:r>
              <a:rPr lang="en-US" altLang="en-US" sz="2400">
                <a:latin typeface="Arial" panose="020B0604020202020204" pitchFamily="34" charset="0"/>
              </a:rPr>
              <a:t>In addition to </a:t>
            </a:r>
            <a:r>
              <a:rPr lang="en-US" altLang="en-US" sz="2400" smtClean="0">
                <a:latin typeface="Arial" panose="020B0604020202020204" pitchFamily="34" charset="0"/>
              </a:rPr>
              <a:t>our border- radius utilities, we </a:t>
            </a:r>
            <a:r>
              <a:rPr lang="en-US" altLang="en-US" sz="2400">
                <a:latin typeface="Arial" panose="020B0604020202020204" pitchFamily="34" charset="0"/>
              </a:rPr>
              <a:t>can use </a:t>
            </a:r>
            <a:r>
              <a:rPr lang="en-US" altLang="en-US" sz="2400" b="1">
                <a:solidFill>
                  <a:srgbClr val="00B050"/>
                </a:solidFill>
                <a:latin typeface="Arial" panose="020B0604020202020204" pitchFamily="34" charset="0"/>
              </a:rPr>
              <a:t>.img-thumbnail </a:t>
            </a:r>
            <a:r>
              <a:rPr lang="en-US" altLang="en-US" sz="2400">
                <a:latin typeface="Arial" panose="020B0604020202020204" pitchFamily="34" charset="0"/>
              </a:rPr>
              <a:t>to give an image a rounded 1px border </a:t>
            </a:r>
            <a:r>
              <a:rPr lang="en-US" altLang="en-US" sz="2400" smtClean="0">
                <a:latin typeface="Arial" panose="020B0604020202020204" pitchFamily="34" charset="0"/>
              </a:rPr>
              <a:t>appearance</a:t>
            </a:r>
            <a:endParaRPr lang="en-US" sz="2400">
              <a:latin typeface="Arial" panose="020B0604020202020204" pitchFamily="34" charset="0"/>
            </a:endParaRPr>
          </a:p>
          <a:p>
            <a:pPr marL="0" indent="0" algn="just">
              <a:lnSpc>
                <a:spcPts val="3000"/>
              </a:lnSpc>
              <a:buNone/>
            </a:pPr>
            <a:r>
              <a:rPr lang="en-US" smtClean="0"/>
              <a:t>  </a:t>
            </a:r>
            <a:endParaRPr lang="en-US" sz="2000" b="1">
              <a:solidFill>
                <a:srgbClr val="00B050"/>
              </a:solidFill>
            </a:endParaRPr>
          </a:p>
        </p:txBody>
      </p:sp>
      <p:pic>
        <p:nvPicPr>
          <p:cNvPr id="14" name="Picture 13"/>
          <p:cNvPicPr>
            <a:picLocks noChangeAspect="1"/>
          </p:cNvPicPr>
          <p:nvPr/>
        </p:nvPicPr>
        <p:blipFill>
          <a:blip r:embed="rId2"/>
          <a:stretch>
            <a:fillRect/>
          </a:stretch>
        </p:blipFill>
        <p:spPr>
          <a:xfrm>
            <a:off x="838200" y="3390598"/>
            <a:ext cx="4007983" cy="2708491"/>
          </a:xfrm>
          <a:prstGeom prst="rect">
            <a:avLst/>
          </a:prstGeom>
        </p:spPr>
      </p:pic>
      <p:sp>
        <p:nvSpPr>
          <p:cNvPr id="3" name="Slide Number Placeholder 2"/>
          <p:cNvSpPr>
            <a:spLocks noGrp="1"/>
          </p:cNvSpPr>
          <p:nvPr>
            <p:ph type="sldNum" sz="quarter" idx="12"/>
          </p:nvPr>
        </p:nvSpPr>
        <p:spPr/>
        <p:txBody>
          <a:bodyPr/>
          <a:lstStyle/>
          <a:p>
            <a:fld id="{BFFEF5F4-0D10-421B-A08E-F03B4DD793D8}" type="slidenum">
              <a:rPr lang="en-US" smtClean="0"/>
              <a:t>30</a:t>
            </a:fld>
            <a:endParaRPr lang="en-US"/>
          </a:p>
        </p:txBody>
      </p:sp>
      <p:pic>
        <p:nvPicPr>
          <p:cNvPr id="4" name="Picture 3"/>
          <p:cNvPicPr>
            <a:picLocks noChangeAspect="1"/>
          </p:cNvPicPr>
          <p:nvPr/>
        </p:nvPicPr>
        <p:blipFill>
          <a:blip r:embed="rId3"/>
          <a:stretch>
            <a:fillRect/>
          </a:stretch>
        </p:blipFill>
        <p:spPr>
          <a:xfrm>
            <a:off x="5337110" y="3462733"/>
            <a:ext cx="2284347" cy="1777377"/>
          </a:xfrm>
          <a:prstGeom prst="rect">
            <a:avLst/>
          </a:prstGeom>
        </p:spPr>
      </p:pic>
      <p:pic>
        <p:nvPicPr>
          <p:cNvPr id="6" name="Picture 5"/>
          <p:cNvPicPr>
            <a:picLocks noChangeAspect="1"/>
          </p:cNvPicPr>
          <p:nvPr/>
        </p:nvPicPr>
        <p:blipFill>
          <a:blip r:embed="rId4"/>
          <a:stretch>
            <a:fillRect/>
          </a:stretch>
        </p:blipFill>
        <p:spPr>
          <a:xfrm>
            <a:off x="5258733" y="5536811"/>
            <a:ext cx="6201747" cy="453216"/>
          </a:xfrm>
          <a:prstGeom prst="rect">
            <a:avLst/>
          </a:prstGeom>
        </p:spPr>
      </p:pic>
    </p:spTree>
    <p:extLst>
      <p:ext uri="{BB962C8B-B14F-4D97-AF65-F5344CB8AC3E}">
        <p14:creationId xmlns:p14="http://schemas.microsoft.com/office/powerpoint/2010/main" val="17420853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2131422" y="4005939"/>
            <a:ext cx="9427837" cy="2645864"/>
          </a:xfrm>
          <a:prstGeom prst="rect">
            <a:avLst/>
          </a:prstGeom>
        </p:spPr>
      </p:pic>
      <p:pic>
        <p:nvPicPr>
          <p:cNvPr id="4" name="Picture 3"/>
          <p:cNvPicPr>
            <a:picLocks noChangeAspect="1"/>
          </p:cNvPicPr>
          <p:nvPr/>
        </p:nvPicPr>
        <p:blipFill>
          <a:blip r:embed="rId3"/>
          <a:stretch>
            <a:fillRect/>
          </a:stretch>
        </p:blipFill>
        <p:spPr>
          <a:xfrm>
            <a:off x="1948823" y="2029097"/>
            <a:ext cx="4645226" cy="1793966"/>
          </a:xfrm>
          <a:prstGeom prst="rect">
            <a:avLst/>
          </a:prstGeom>
        </p:spPr>
      </p:pic>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Responsive Image</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lvl="0" indent="0" algn="just">
              <a:buNone/>
            </a:pPr>
            <a:r>
              <a:rPr lang="en-US" altLang="en-US" sz="2400" smtClean="0">
                <a:latin typeface="Arial" panose="020B0604020202020204" pitchFamily="34" charset="0"/>
              </a:rPr>
              <a:t>Images </a:t>
            </a:r>
            <a:r>
              <a:rPr lang="en-US" altLang="en-US" sz="2400">
                <a:latin typeface="Arial" panose="020B0604020202020204" pitchFamily="34" charset="0"/>
              </a:rPr>
              <a:t>in Bootstrap are made responsive with </a:t>
            </a:r>
            <a:r>
              <a:rPr lang="en-US" altLang="en-US" sz="2400">
                <a:solidFill>
                  <a:srgbClr val="00B050"/>
                </a:solidFill>
                <a:latin typeface="Arial Unicode MS"/>
              </a:rPr>
              <a:t>.</a:t>
            </a:r>
            <a:r>
              <a:rPr lang="en-US" altLang="en-US" sz="2400" smtClean="0">
                <a:solidFill>
                  <a:srgbClr val="00B050"/>
                </a:solidFill>
                <a:latin typeface="Arial Unicode MS"/>
              </a:rPr>
              <a:t>img-fluid </a:t>
            </a:r>
            <a:r>
              <a:rPr lang="en-US" altLang="en-US" sz="2400" smtClean="0">
                <a:solidFill>
                  <a:srgbClr val="00B050"/>
                </a:solidFill>
              </a:rPr>
              <a:t>.</a:t>
            </a:r>
            <a:r>
              <a:rPr lang="en-US" altLang="en-US" sz="2400" smtClean="0">
                <a:solidFill>
                  <a:srgbClr val="00B050"/>
                </a:solidFill>
                <a:latin typeface="Arial Unicode MS"/>
              </a:rPr>
              <a:t>max-width</a:t>
            </a:r>
            <a:r>
              <a:rPr lang="en-US" altLang="en-US" sz="2400">
                <a:latin typeface="Arial Unicode MS"/>
              </a:rPr>
              <a:t>: 100%;</a:t>
            </a:r>
            <a:r>
              <a:rPr lang="en-US" altLang="en-US" sz="2400"/>
              <a:t> and </a:t>
            </a:r>
            <a:r>
              <a:rPr lang="en-US" altLang="en-US" sz="2400">
                <a:solidFill>
                  <a:srgbClr val="00B050"/>
                </a:solidFill>
                <a:latin typeface="Arial Unicode MS"/>
              </a:rPr>
              <a:t>height: auto</a:t>
            </a:r>
            <a:r>
              <a:rPr lang="en-US" altLang="en-US" sz="2400">
                <a:latin typeface="Arial Unicode MS"/>
              </a:rPr>
              <a:t>;</a:t>
            </a:r>
            <a:r>
              <a:rPr lang="en-US" altLang="en-US" sz="2400"/>
              <a:t> are applied to the image so that it scales with the parent element. </a:t>
            </a:r>
            <a:endParaRPr lang="en-US" altLang="en-US" sz="2400">
              <a:latin typeface="Arial" panose="020B0604020202020204" pitchFamily="34" charset="0"/>
            </a:endParaRPr>
          </a:p>
          <a:p>
            <a:r>
              <a:rPr lang="en-US" smtClean="0">
                <a:solidFill>
                  <a:srgbClr val="FF0000"/>
                </a:solidFill>
              </a:rPr>
              <a:t>Align Image</a:t>
            </a:r>
          </a:p>
          <a:p>
            <a:pPr marL="0" indent="0" algn="just">
              <a:lnSpc>
                <a:spcPts val="3000"/>
              </a:lnSpc>
              <a:buNone/>
            </a:pPr>
            <a:r>
              <a:rPr lang="en-US" smtClean="0"/>
              <a:t>  </a:t>
            </a:r>
            <a:endParaRPr lang="en-US" sz="2000" b="1">
              <a:solidFill>
                <a:srgbClr val="00B050"/>
              </a:solidFill>
            </a:endParaRPr>
          </a:p>
        </p:txBody>
      </p:sp>
      <p:pic>
        <p:nvPicPr>
          <p:cNvPr id="3" name="Picture 2"/>
          <p:cNvPicPr>
            <a:picLocks noChangeAspect="1"/>
          </p:cNvPicPr>
          <p:nvPr/>
        </p:nvPicPr>
        <p:blipFill>
          <a:blip r:embed="rId4"/>
          <a:stretch>
            <a:fillRect/>
          </a:stretch>
        </p:blipFill>
        <p:spPr>
          <a:xfrm>
            <a:off x="6674339" y="2029097"/>
            <a:ext cx="4884921" cy="1793966"/>
          </a:xfrm>
          <a:prstGeom prst="rect">
            <a:avLst/>
          </a:prstGeom>
        </p:spPr>
      </p:pic>
      <p:sp>
        <p:nvSpPr>
          <p:cNvPr id="6" name="Slide Number Placeholder 5"/>
          <p:cNvSpPr>
            <a:spLocks noGrp="1"/>
          </p:cNvSpPr>
          <p:nvPr>
            <p:ph type="sldNum" sz="quarter" idx="12"/>
          </p:nvPr>
        </p:nvSpPr>
        <p:spPr/>
        <p:txBody>
          <a:bodyPr/>
          <a:lstStyle/>
          <a:p>
            <a:fld id="{BFFEF5F4-0D10-421B-A08E-F03B4DD793D8}" type="slidenum">
              <a:rPr lang="en-US" smtClean="0"/>
              <a:t>31</a:t>
            </a:fld>
            <a:endParaRPr lang="en-US"/>
          </a:p>
        </p:txBody>
      </p:sp>
    </p:spTree>
    <p:extLst>
      <p:ext uri="{BB962C8B-B14F-4D97-AF65-F5344CB8AC3E}">
        <p14:creationId xmlns:p14="http://schemas.microsoft.com/office/powerpoint/2010/main" val="87400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 spacing</a:t>
            </a:r>
            <a:endParaRPr lang="en-US" b="1">
              <a:solidFill>
                <a:srgbClr val="FF0000"/>
              </a:solidFill>
            </a:endParaRPr>
          </a:p>
        </p:txBody>
      </p:sp>
      <p:sp>
        <p:nvSpPr>
          <p:cNvPr id="5" name="Content Placeholder 4"/>
          <p:cNvSpPr>
            <a:spLocks noGrp="1"/>
          </p:cNvSpPr>
          <p:nvPr>
            <p:ph idx="1"/>
          </p:nvPr>
        </p:nvSpPr>
        <p:spPr>
          <a:xfrm>
            <a:off x="838200" y="1106843"/>
            <a:ext cx="5553891" cy="5611813"/>
          </a:xfrm>
        </p:spPr>
        <p:txBody>
          <a:bodyPr>
            <a:normAutofit fontScale="70000" lnSpcReduction="20000"/>
          </a:bodyPr>
          <a:lstStyle/>
          <a:p>
            <a:pPr marL="0" lvl="0" indent="0" algn="just">
              <a:buNone/>
            </a:pPr>
            <a:r>
              <a:rPr lang="en-US" altLang="en-US" sz="2400" smtClean="0">
                <a:solidFill>
                  <a:srgbClr val="00B050"/>
                </a:solidFill>
                <a:latin typeface="Arial" panose="020B0604020202020204" pitchFamily="34" charset="0"/>
              </a:rPr>
              <a:t>mt: </a:t>
            </a:r>
            <a:r>
              <a:rPr lang="en-US" altLang="en-US" sz="2400" smtClean="0">
                <a:latin typeface="Arial" panose="020B0604020202020204" pitchFamily="34" charset="0"/>
              </a:rPr>
              <a:t>Margin top; </a:t>
            </a:r>
            <a:r>
              <a:rPr lang="en-US" altLang="en-US" sz="2400" smtClean="0">
                <a:solidFill>
                  <a:srgbClr val="00B050"/>
                </a:solidFill>
                <a:latin typeface="Arial" panose="020B0604020202020204" pitchFamily="34" charset="0"/>
              </a:rPr>
              <a:t>mb</a:t>
            </a:r>
            <a:r>
              <a:rPr lang="en-US" altLang="en-US" sz="2400" smtClean="0">
                <a:latin typeface="Arial" panose="020B0604020202020204" pitchFamily="34" charset="0"/>
              </a:rPr>
              <a:t>: Margin Botton; </a:t>
            </a:r>
            <a:r>
              <a:rPr lang="en-US" altLang="en-US" sz="2400" smtClean="0">
                <a:solidFill>
                  <a:srgbClr val="00B050"/>
                </a:solidFill>
                <a:latin typeface="Arial" panose="020B0604020202020204" pitchFamily="34" charset="0"/>
              </a:rPr>
              <a:t>mx; my</a:t>
            </a:r>
          </a:p>
          <a:p>
            <a:pPr marL="0" lvl="0" indent="0" algn="just">
              <a:buNone/>
            </a:pPr>
            <a:r>
              <a:rPr lang="en-US" altLang="en-US" sz="2400" smtClean="0">
                <a:solidFill>
                  <a:srgbClr val="00B050"/>
                </a:solidFill>
                <a:latin typeface="Arial" panose="020B0604020202020204" pitchFamily="34" charset="0"/>
              </a:rPr>
              <a:t>P</a:t>
            </a:r>
            <a:r>
              <a:rPr lang="en-US" altLang="en-US" sz="2400" smtClean="0">
                <a:latin typeface="Arial" panose="020B0604020202020204" pitchFamily="34" charset="0"/>
              </a:rPr>
              <a:t>: padding; </a:t>
            </a:r>
            <a:r>
              <a:rPr lang="en-US" altLang="en-US" sz="2400" smtClean="0">
                <a:solidFill>
                  <a:srgbClr val="00B050"/>
                </a:solidFill>
                <a:latin typeface="Arial" panose="020B0604020202020204" pitchFamily="34" charset="0"/>
              </a:rPr>
              <a:t>p-3</a:t>
            </a:r>
            <a:r>
              <a:rPr lang="en-US" altLang="en-US" sz="2400" smtClean="0">
                <a:latin typeface="Arial" panose="020B0604020202020204" pitchFamily="34" charset="0"/>
              </a:rPr>
              <a:t>;…</a:t>
            </a:r>
          </a:p>
          <a:p>
            <a:pPr marL="0" lvl="0" indent="0" algn="just">
              <a:buNone/>
            </a:pPr>
            <a:r>
              <a:rPr lang="en-US" altLang="en-US" sz="2400" smtClean="0">
                <a:latin typeface="Arial" panose="020B0604020202020204" pitchFamily="34" charset="0"/>
              </a:rPr>
              <a:t>0 – Remove Marg</a:t>
            </a:r>
            <a:r>
              <a:rPr lang="en-US" smtClean="0"/>
              <a:t>in/Padding</a:t>
            </a:r>
          </a:p>
          <a:p>
            <a:pPr marL="0" lvl="0" indent="0" algn="just">
              <a:buNone/>
            </a:pPr>
            <a:r>
              <a:rPr lang="en-US" smtClean="0">
                <a:solidFill>
                  <a:srgbClr val="00B050"/>
                </a:solidFill>
              </a:rPr>
              <a:t>1</a:t>
            </a:r>
            <a:r>
              <a:rPr lang="en-US" smtClean="0"/>
              <a:t> – Spacer  (1rem) * 0.25</a:t>
            </a:r>
          </a:p>
          <a:p>
            <a:pPr marL="0" lvl="0" indent="0" algn="just">
              <a:buNone/>
            </a:pPr>
            <a:r>
              <a:rPr lang="en-US" smtClean="0">
                <a:solidFill>
                  <a:srgbClr val="00B050"/>
                </a:solidFill>
              </a:rPr>
              <a:t>2</a:t>
            </a:r>
            <a:r>
              <a:rPr lang="en-US" smtClean="0"/>
              <a:t> – Spacer  (1rem) * 0.5</a:t>
            </a:r>
          </a:p>
          <a:p>
            <a:pPr marL="0" lvl="0" indent="0" algn="just">
              <a:buNone/>
            </a:pPr>
            <a:r>
              <a:rPr lang="en-US" smtClean="0">
                <a:solidFill>
                  <a:srgbClr val="00B050"/>
                </a:solidFill>
              </a:rPr>
              <a:t>3</a:t>
            </a:r>
            <a:r>
              <a:rPr lang="en-US" smtClean="0"/>
              <a:t> – Spacer (1rem)</a:t>
            </a:r>
          </a:p>
          <a:p>
            <a:pPr marL="0" lvl="0" indent="0" algn="just">
              <a:buNone/>
            </a:pPr>
            <a:r>
              <a:rPr lang="en-US" smtClean="0">
                <a:solidFill>
                  <a:srgbClr val="00B050"/>
                </a:solidFill>
              </a:rPr>
              <a:t>4</a:t>
            </a:r>
            <a:r>
              <a:rPr lang="en-US" smtClean="0"/>
              <a:t> – Spacer (1rem) * 1.5</a:t>
            </a:r>
          </a:p>
          <a:p>
            <a:pPr marL="0" lvl="0" indent="0" algn="just">
              <a:buNone/>
            </a:pPr>
            <a:r>
              <a:rPr lang="en-US" smtClean="0">
                <a:solidFill>
                  <a:srgbClr val="00B050"/>
                </a:solidFill>
              </a:rPr>
              <a:t>5</a:t>
            </a:r>
            <a:r>
              <a:rPr lang="en-US" smtClean="0"/>
              <a:t> – Spacer (1rem) * 3</a:t>
            </a:r>
          </a:p>
          <a:p>
            <a:pPr marL="0" lvl="0" indent="0" algn="just">
              <a:lnSpc>
                <a:spcPts val="3200"/>
              </a:lnSpc>
              <a:buNone/>
            </a:pPr>
            <a:endParaRPr lang="en-US" sz="2100" smtClean="0"/>
          </a:p>
          <a:p>
            <a:pPr marL="0" lvl="0" indent="0" algn="just" eaLnBrk="0" fontAlgn="base" hangingPunct="0">
              <a:lnSpc>
                <a:spcPts val="3200"/>
              </a:lnSpc>
              <a:spcBef>
                <a:spcPct val="0"/>
              </a:spcBef>
              <a:spcAft>
                <a:spcPct val="0"/>
              </a:spcAft>
              <a:buNone/>
            </a:pPr>
            <a:r>
              <a:rPr lang="en-US" altLang="en-US" sz="2100" b="1">
                <a:latin typeface="Arial" panose="020B0604020202020204" pitchFamily="34" charset="0"/>
              </a:rPr>
              <a:t>em:</a:t>
            </a:r>
            <a:r>
              <a:rPr lang="en-US" altLang="en-US" sz="2100">
                <a:latin typeface="Arial" panose="020B0604020202020204" pitchFamily="34" charset="0"/>
              </a:rPr>
              <a:t> là đơn vị tham chiếu tỷ lệ so với phần tử cha trực tiếp chứa nó hoặc chính nó dựa vào giá trị của thuộc tính là </a:t>
            </a:r>
            <a:r>
              <a:rPr lang="en-US" altLang="en-US" sz="2100" b="1">
                <a:latin typeface="Arial" panose="020B0604020202020204" pitchFamily="34" charset="0"/>
              </a:rPr>
              <a:t>font-size</a:t>
            </a:r>
            <a:endParaRPr lang="en-US" altLang="en-US" sz="2100">
              <a:latin typeface="Arial" panose="020B0604020202020204" pitchFamily="34" charset="0"/>
            </a:endParaRPr>
          </a:p>
          <a:p>
            <a:pPr marL="0" lvl="0" indent="0" algn="just" eaLnBrk="0" fontAlgn="base" hangingPunct="0">
              <a:lnSpc>
                <a:spcPts val="3200"/>
              </a:lnSpc>
              <a:spcBef>
                <a:spcPct val="0"/>
              </a:spcBef>
              <a:spcAft>
                <a:spcPct val="0"/>
              </a:spcAft>
              <a:buNone/>
            </a:pPr>
            <a:r>
              <a:rPr lang="en-US" altLang="en-US" sz="2100" b="1">
                <a:latin typeface="Arial" panose="020B0604020202020204" pitchFamily="34" charset="0"/>
              </a:rPr>
              <a:t>rem:</a:t>
            </a:r>
            <a:r>
              <a:rPr lang="en-US" altLang="en-US" sz="2100">
                <a:latin typeface="Arial" panose="020B0604020202020204" pitchFamily="34" charset="0"/>
              </a:rPr>
              <a:t> là đơn vị tham chiếu tỷ lệ so với phần tử gốc của website ở đây là thẻ </a:t>
            </a:r>
            <a:r>
              <a:rPr lang="en-US" altLang="en-US" sz="2100">
                <a:latin typeface="Arial Unicode MS"/>
              </a:rPr>
              <a:t>&lt;html&gt;</a:t>
            </a:r>
            <a:r>
              <a:rPr lang="en-US" altLang="en-US" sz="2100"/>
              <a:t> dựa vào giá trị của thuộc tính </a:t>
            </a:r>
            <a:r>
              <a:rPr lang="en-US" altLang="en-US" sz="2100" b="1">
                <a:latin typeface="Arial" panose="020B0604020202020204" pitchFamily="34" charset="0"/>
              </a:rPr>
              <a:t>font-size</a:t>
            </a:r>
            <a:endParaRPr lang="en-US" altLang="en-US" sz="2100">
              <a:latin typeface="Arial" panose="020B0604020202020204" pitchFamily="34" charset="0"/>
            </a:endParaRPr>
          </a:p>
          <a:p>
            <a:pPr marL="0" lvl="0" indent="0" algn="just">
              <a:buNone/>
            </a:pPr>
            <a:endParaRPr lang="en-US"/>
          </a:p>
          <a:p>
            <a:pPr marL="0" lvl="0" indent="0" algn="just">
              <a:buNone/>
            </a:pPr>
            <a:endParaRPr lang="en-US" smtClean="0"/>
          </a:p>
          <a:p>
            <a:pPr marL="0" lvl="0" indent="0" algn="just">
              <a:buNone/>
            </a:pP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32</a:t>
            </a:fld>
            <a:endParaRPr lang="en-US"/>
          </a:p>
        </p:txBody>
      </p:sp>
      <p:sp>
        <p:nvSpPr>
          <p:cNvPr id="6" name="Content Placeholder 4"/>
          <p:cNvSpPr txBox="1">
            <a:spLocks/>
          </p:cNvSpPr>
          <p:nvPr/>
        </p:nvSpPr>
        <p:spPr>
          <a:xfrm>
            <a:off x="6923314" y="998376"/>
            <a:ext cx="4576355" cy="5234474"/>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mtClean="0"/>
              <a:t>Ví dụ:</a:t>
            </a:r>
          </a:p>
          <a:p>
            <a:pPr marL="0" indent="0" algn="just">
              <a:buFont typeface="Arial" panose="020B0604020202020204" pitchFamily="34" charset="0"/>
              <a:buNone/>
            </a:pPr>
            <a:endParaRPr lang="en-US"/>
          </a:p>
          <a:p>
            <a:pPr marL="0" indent="0" algn="just">
              <a:buFont typeface="Arial" panose="020B0604020202020204" pitchFamily="34" charset="0"/>
              <a:buNone/>
            </a:pPr>
            <a:endParaRPr lang="en-US" smtClean="0"/>
          </a:p>
          <a:p>
            <a:pPr marL="0" indent="0" algn="just">
              <a:buFont typeface="Arial" panose="020B0604020202020204" pitchFamily="34" charset="0"/>
              <a:buNone/>
            </a:pPr>
            <a:endParaRPr lang="en-US" smtClean="0"/>
          </a:p>
          <a:p>
            <a:pPr marL="0" indent="0" algn="just">
              <a:buFont typeface="Arial" panose="020B0604020202020204" pitchFamily="34" charset="0"/>
              <a:buNone/>
            </a:pPr>
            <a:endParaRPr lang="en-US"/>
          </a:p>
          <a:p>
            <a:pPr marL="0" indent="0" algn="just">
              <a:buFont typeface="Arial" panose="020B0604020202020204" pitchFamily="34" charset="0"/>
              <a:buNone/>
            </a:pPr>
            <a:r>
              <a:rPr lang="en-US" sz="1600" smtClean="0">
                <a:sym typeface="Wingdings" panose="05000000000000000000" pitchFamily="2" charset="2"/>
              </a:rPr>
              <a:t> </a:t>
            </a:r>
            <a:r>
              <a:rPr lang="en-US" sz="1600" b="1" smtClean="0">
                <a:solidFill>
                  <a:srgbClr val="FF0000"/>
                </a:solidFill>
                <a:sym typeface="Wingdings" panose="05000000000000000000" pitchFamily="2" charset="2"/>
              </a:rPr>
              <a:t>1 em = 1 rem = 15px</a:t>
            </a:r>
            <a:endParaRPr lang="en-US" sz="1600" b="1" smtClean="0">
              <a:solidFill>
                <a:srgbClr val="FF0000"/>
              </a:solidFill>
            </a:endParaRPr>
          </a:p>
          <a:p>
            <a:pPr marL="0" indent="0" algn="just">
              <a:buFont typeface="Arial" panose="020B0604020202020204" pitchFamily="34" charset="0"/>
              <a:buNone/>
            </a:pPr>
            <a:r>
              <a:rPr lang="en-US" smtClean="0"/>
              <a:t> </a:t>
            </a:r>
          </a:p>
          <a:p>
            <a:pPr marL="0" indent="0" algn="just">
              <a:buFont typeface="Arial" panose="020B0604020202020204" pitchFamily="34" charset="0"/>
              <a:buNone/>
            </a:pPr>
            <a:endParaRPr lang="en-US" smtClean="0"/>
          </a:p>
          <a:p>
            <a:pPr marL="0" indent="0" algn="just">
              <a:buFont typeface="Arial" panose="020B0604020202020204" pitchFamily="34" charset="0"/>
              <a:buNone/>
            </a:pPr>
            <a:endParaRPr lang="en-US" smtClean="0"/>
          </a:p>
          <a:p>
            <a:pPr marL="0" indent="0" algn="just">
              <a:buFont typeface="Arial" panose="020B0604020202020204" pitchFamily="34" charset="0"/>
              <a:buNone/>
            </a:pPr>
            <a:endParaRPr lang="en-US" sz="2000" b="1">
              <a:solidFill>
                <a:srgbClr val="00B050"/>
              </a:solidFill>
            </a:endParaRPr>
          </a:p>
        </p:txBody>
      </p:sp>
      <p:pic>
        <p:nvPicPr>
          <p:cNvPr id="7" name="Picture 6"/>
          <p:cNvPicPr>
            <a:picLocks noChangeAspect="1"/>
          </p:cNvPicPr>
          <p:nvPr/>
        </p:nvPicPr>
        <p:blipFill>
          <a:blip r:embed="rId2"/>
          <a:stretch>
            <a:fillRect/>
          </a:stretch>
        </p:blipFill>
        <p:spPr>
          <a:xfrm>
            <a:off x="7800392" y="1458558"/>
            <a:ext cx="3553408" cy="1575345"/>
          </a:xfrm>
          <a:prstGeom prst="rect">
            <a:avLst/>
          </a:prstGeom>
        </p:spPr>
      </p:pic>
      <p:pic>
        <p:nvPicPr>
          <p:cNvPr id="8" name="Picture 7"/>
          <p:cNvPicPr>
            <a:picLocks noChangeAspect="1"/>
          </p:cNvPicPr>
          <p:nvPr/>
        </p:nvPicPr>
        <p:blipFill>
          <a:blip r:embed="rId3"/>
          <a:stretch>
            <a:fillRect/>
          </a:stretch>
        </p:blipFill>
        <p:spPr>
          <a:xfrm>
            <a:off x="9125339" y="3095654"/>
            <a:ext cx="2228461" cy="2979490"/>
          </a:xfrm>
          <a:prstGeom prst="rect">
            <a:avLst/>
          </a:prstGeom>
        </p:spPr>
      </p:pic>
    </p:spTree>
    <p:extLst>
      <p:ext uri="{BB962C8B-B14F-4D97-AF65-F5344CB8AC3E}">
        <p14:creationId xmlns:p14="http://schemas.microsoft.com/office/powerpoint/2010/main" val="3622908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Table </a:t>
            </a:r>
            <a:r>
              <a:rPr lang="en-US" b="1" smtClean="0">
                <a:solidFill>
                  <a:srgbClr val="FF0000"/>
                </a:solidFill>
              </a:rPr>
              <a:t>responsive</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33</a:t>
            </a:fld>
            <a:endParaRPr lang="en-US"/>
          </a:p>
        </p:txBody>
      </p:sp>
      <p:sp>
        <p:nvSpPr>
          <p:cNvPr id="6" name="Content Placeholder 4"/>
          <p:cNvSpPr txBox="1">
            <a:spLocks/>
          </p:cNvSpPr>
          <p:nvPr/>
        </p:nvSpPr>
        <p:spPr>
          <a:xfrm>
            <a:off x="990600" y="1398587"/>
            <a:ext cx="3702698"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Class thông dụng </a:t>
            </a:r>
          </a:p>
          <a:p>
            <a:pPr marL="0" indent="0" algn="just">
              <a:buFont typeface="Arial" panose="020B0604020202020204" pitchFamily="34" charset="0"/>
              <a:buNone/>
            </a:pPr>
            <a:r>
              <a:rPr lang="en-US" altLang="en-US" sz="2200" smtClean="0">
                <a:latin typeface="Arial" panose="020B0604020202020204" pitchFamily="34" charset="0"/>
              </a:rPr>
              <a:t>Table</a:t>
            </a:r>
          </a:p>
          <a:p>
            <a:pPr marL="0" indent="0">
              <a:buFont typeface="Arial" panose="020B0604020202020204" pitchFamily="34" charset="0"/>
              <a:buNone/>
            </a:pPr>
            <a:r>
              <a:rPr lang="en-US" altLang="en-US" sz="2200" smtClean="0">
                <a:latin typeface="Arial" panose="020B0604020202020204" pitchFamily="34" charset="0"/>
              </a:rPr>
              <a:t>Table-primary, table-secondary, table-danger, table-success, table-striped, table-dark </a:t>
            </a:r>
            <a:r>
              <a:rPr lang="en-US" altLang="en-US" sz="2200" smtClean="0">
                <a:solidFill>
                  <a:srgbClr val="FF0000"/>
                </a:solidFill>
                <a:latin typeface="Arial" panose="020B0604020202020204" pitchFamily="34" charset="0"/>
                <a:sym typeface="Wingdings" panose="05000000000000000000" pitchFamily="2" charset="2"/>
              </a:rPr>
              <a:t> Màu table</a:t>
            </a:r>
            <a:endParaRPr lang="en-US" altLang="en-US" sz="2200" smtClean="0">
              <a:solidFill>
                <a:srgbClr val="FF0000"/>
              </a:solidFill>
              <a:latin typeface="Arial" panose="020B0604020202020204" pitchFamily="34" charset="0"/>
            </a:endParaRPr>
          </a:p>
          <a:p>
            <a:pPr marL="0" indent="0" algn="just">
              <a:buFont typeface="Arial" panose="020B0604020202020204" pitchFamily="34" charset="0"/>
              <a:buNone/>
            </a:pPr>
            <a:r>
              <a:rPr lang="en-US" altLang="en-US" sz="2200" smtClean="0">
                <a:latin typeface="Arial" panose="020B0604020202020204" pitchFamily="34" charset="0"/>
              </a:rPr>
              <a:t>table-hover </a:t>
            </a:r>
            <a:r>
              <a:rPr lang="en-US" altLang="en-US" sz="2200" smtClean="0">
                <a:solidFill>
                  <a:srgbClr val="FF0000"/>
                </a:solidFill>
                <a:latin typeface="Arial" panose="020B0604020202020204" pitchFamily="34" charset="0"/>
                <a:sym typeface="Wingdings" panose="05000000000000000000" pitchFamily="2" charset="2"/>
              </a:rPr>
              <a:t> sheedo</a:t>
            </a:r>
            <a:endParaRPr lang="en-US" altLang="en-US" sz="2200" smtClean="0">
              <a:solidFill>
                <a:srgbClr val="FF0000"/>
              </a:solidFill>
              <a:latin typeface="Arial" panose="020B0604020202020204" pitchFamily="34" charset="0"/>
            </a:endParaRPr>
          </a:p>
          <a:p>
            <a:pPr marL="0" indent="0">
              <a:buFont typeface="Arial" panose="020B0604020202020204" pitchFamily="34" charset="0"/>
              <a:buNone/>
            </a:pPr>
            <a:r>
              <a:rPr lang="en-US" altLang="en-US" sz="2200" smtClean="0">
                <a:latin typeface="Arial" panose="020B0604020202020204" pitchFamily="34" charset="0"/>
              </a:rPr>
              <a:t>Table-border, table-borderless </a:t>
            </a:r>
            <a:r>
              <a:rPr lang="en-US" altLang="en-US" sz="2200" smtClean="0">
                <a:solidFill>
                  <a:srgbClr val="FF0000"/>
                </a:solidFill>
                <a:latin typeface="Arial" panose="020B0604020202020204" pitchFamily="34" charset="0"/>
                <a:sym typeface="Wingdings" panose="05000000000000000000" pitchFamily="2" charset="2"/>
              </a:rPr>
              <a:t> Boder</a:t>
            </a:r>
          </a:p>
          <a:p>
            <a:pPr marL="0" lvl="0" indent="0">
              <a:buNone/>
            </a:pPr>
            <a:r>
              <a:rPr lang="en-US" altLang="en-US" sz="2200" smtClean="0">
                <a:solidFill>
                  <a:srgbClr val="000000"/>
                </a:solidFill>
                <a:latin typeface="Arial" panose="020B0604020202020204" pitchFamily="34" charset="0"/>
                <a:sym typeface="Wingdings" panose="05000000000000000000" pitchFamily="2" charset="2"/>
              </a:rPr>
              <a:t>Table-responsive ; </a:t>
            </a:r>
            <a:r>
              <a:rPr lang="en-US" altLang="en-US" sz="2400">
                <a:solidFill>
                  <a:srgbClr val="000000"/>
                </a:solidFill>
                <a:latin typeface="Arial Unicode MS"/>
              </a:rPr>
              <a:t>.table-responsive{-sm|-md|-lg|-xl|-xxl}</a:t>
            </a:r>
            <a:r>
              <a:rPr lang="en-US" altLang="en-US" sz="1800">
                <a:solidFill>
                  <a:srgbClr val="000000"/>
                </a:solidFill>
              </a:rPr>
              <a:t> </a:t>
            </a:r>
            <a:r>
              <a:rPr lang="en-US" altLang="en-US" sz="1800" smtClean="0">
                <a:solidFill>
                  <a:srgbClr val="000000"/>
                </a:solidFill>
              </a:rPr>
              <a:t> </a:t>
            </a:r>
            <a:r>
              <a:rPr lang="en-US" altLang="en-US" sz="2200" smtClean="0">
                <a:solidFill>
                  <a:srgbClr val="FF0000"/>
                </a:solidFill>
                <a:latin typeface="Arial" panose="020B0604020202020204" pitchFamily="34" charset="0"/>
                <a:sym typeface="Wingdings" panose="05000000000000000000" pitchFamily="2" charset="2"/>
              </a:rPr>
              <a:t>  responsive</a:t>
            </a:r>
            <a:endParaRPr lang="en-US" altLang="en-US" sz="2200" smtClean="0">
              <a:solidFill>
                <a:srgbClr val="FF0000"/>
              </a:solidFill>
              <a:latin typeface="Arial" panose="020B0604020202020204" pitchFamily="34" charset="0"/>
            </a:endParaRPr>
          </a:p>
          <a:p>
            <a:pPr marL="0" indent="0" algn="just">
              <a:buFont typeface="Arial" panose="020B0604020202020204" pitchFamily="34" charset="0"/>
              <a:buNone/>
            </a:pPr>
            <a:endParaRPr lang="en-US" altLang="en-US" sz="2400" smtClean="0">
              <a:latin typeface="Arial" panose="020B0604020202020204" pitchFamily="34" charset="0"/>
            </a:endParaRPr>
          </a:p>
          <a:p>
            <a:pPr marL="0" indent="0" algn="just">
              <a:buFont typeface="Arial" panose="020B0604020202020204" pitchFamily="34" charset="0"/>
              <a:buNone/>
            </a:pPr>
            <a:endParaRPr lang="en-US" sz="2000" b="1">
              <a:solidFill>
                <a:srgbClr val="00B050"/>
              </a:solidFill>
            </a:endParaRPr>
          </a:p>
        </p:txBody>
      </p:sp>
      <p:pic>
        <p:nvPicPr>
          <p:cNvPr id="4" name="Picture 3"/>
          <p:cNvPicPr>
            <a:picLocks noChangeAspect="1"/>
          </p:cNvPicPr>
          <p:nvPr/>
        </p:nvPicPr>
        <p:blipFill>
          <a:blip r:embed="rId2"/>
          <a:stretch>
            <a:fillRect/>
          </a:stretch>
        </p:blipFill>
        <p:spPr>
          <a:xfrm>
            <a:off x="5313213" y="1246187"/>
            <a:ext cx="6478737" cy="2358826"/>
          </a:xfrm>
          <a:prstGeom prst="rect">
            <a:avLst/>
          </a:prstGeom>
        </p:spPr>
      </p:pic>
      <p:pic>
        <p:nvPicPr>
          <p:cNvPr id="7" name="Picture 6"/>
          <p:cNvPicPr>
            <a:picLocks noChangeAspect="1"/>
          </p:cNvPicPr>
          <p:nvPr/>
        </p:nvPicPr>
        <p:blipFill>
          <a:blip r:embed="rId3"/>
          <a:stretch>
            <a:fillRect/>
          </a:stretch>
        </p:blipFill>
        <p:spPr>
          <a:xfrm>
            <a:off x="6596743" y="3757623"/>
            <a:ext cx="3773248" cy="2891410"/>
          </a:xfrm>
          <a:prstGeom prst="rect">
            <a:avLst/>
          </a:prstGeom>
        </p:spPr>
      </p:pic>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7331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Carousel</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34</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Definition </a:t>
            </a:r>
          </a:p>
          <a:p>
            <a:pPr marL="0" indent="0" algn="just">
              <a:buNone/>
            </a:pPr>
            <a:r>
              <a:rPr lang="en-US" sz="2400"/>
              <a:t>The carousel is </a:t>
            </a:r>
            <a:r>
              <a:rPr lang="en-US" sz="2400" b="1">
                <a:solidFill>
                  <a:srgbClr val="00B050"/>
                </a:solidFill>
              </a:rPr>
              <a:t>a slideshow</a:t>
            </a:r>
            <a:r>
              <a:rPr lang="en-US" sz="2400"/>
              <a:t> for cycling through a series of content, built with CSS 3D transforms and a bit of JavaScript. It works with a </a:t>
            </a:r>
            <a:r>
              <a:rPr lang="en-US" sz="2400">
                <a:solidFill>
                  <a:srgbClr val="00B050"/>
                </a:solidFill>
              </a:rPr>
              <a:t>series of images, text, or custom markup</a:t>
            </a:r>
            <a:r>
              <a:rPr lang="en-US" sz="2400"/>
              <a:t>. It also includes support for previous/next controls and indicators</a:t>
            </a:r>
            <a:r>
              <a:rPr lang="en-US" sz="2400" smtClean="0"/>
              <a:t>.</a:t>
            </a:r>
          </a:p>
          <a:p>
            <a:pPr marL="0" indent="0" algn="just">
              <a:buNone/>
            </a:pPr>
            <a:r>
              <a:rPr lang="en-US" altLang="en-US" sz="2400" b="1" smtClean="0">
                <a:latin typeface="Arial" panose="020B0604020202020204" pitchFamily="34" charset="0"/>
              </a:rPr>
              <a:t>Sử dụng các lớp</a:t>
            </a:r>
          </a:p>
          <a:p>
            <a:pPr marL="0" indent="0" algn="just">
              <a:buNone/>
            </a:pPr>
            <a:r>
              <a:rPr lang="en-US" altLang="en-US" sz="2400" smtClean="0">
                <a:solidFill>
                  <a:srgbClr val="00B050"/>
                </a:solidFill>
              </a:rPr>
              <a:t>carousel-inner, carousel-item active, carousel-item</a:t>
            </a:r>
            <a:r>
              <a:rPr lang="en-US" altLang="en-US" sz="2400" smtClean="0"/>
              <a:t> </a:t>
            </a:r>
            <a:r>
              <a:rPr lang="en-US" altLang="en-US" sz="2400" smtClean="0">
                <a:sym typeface="Wingdings" panose="05000000000000000000" pitchFamily="2" charset="2"/>
              </a:rPr>
              <a:t> tạo khung trong và các mục trong carousel</a:t>
            </a:r>
            <a:endParaRPr lang="en-US" altLang="en-US" sz="2400" smtClean="0"/>
          </a:p>
          <a:p>
            <a:pPr marL="0" indent="0" algn="just">
              <a:buNone/>
            </a:pPr>
            <a:r>
              <a:rPr lang="en-US" altLang="en-US" sz="2400">
                <a:solidFill>
                  <a:srgbClr val="00B050"/>
                </a:solidFill>
              </a:rPr>
              <a:t>Carousel-control-prev, </a:t>
            </a:r>
            <a:r>
              <a:rPr lang="en-US" altLang="en-US" sz="2400" smtClean="0">
                <a:solidFill>
                  <a:srgbClr val="00B050"/>
                </a:solidFill>
              </a:rPr>
              <a:t>carousel-control-prev-icon, </a:t>
            </a:r>
            <a:r>
              <a:rPr lang="en-US" altLang="en-US" sz="2400">
                <a:solidFill>
                  <a:srgbClr val="00B050"/>
                </a:solidFill>
              </a:rPr>
              <a:t>carousel-control-next, </a:t>
            </a:r>
            <a:r>
              <a:rPr lang="en-US" altLang="en-US" sz="2400" smtClean="0">
                <a:solidFill>
                  <a:srgbClr val="00B050"/>
                </a:solidFill>
              </a:rPr>
              <a:t>carousel-control-next-icon</a:t>
            </a:r>
            <a:r>
              <a:rPr lang="en-US" altLang="en-US" sz="2400" smtClean="0"/>
              <a:t> </a:t>
            </a:r>
            <a:r>
              <a:rPr lang="en-US" altLang="en-US" sz="2400" smtClean="0">
                <a:sym typeface="Wingdings" panose="05000000000000000000" pitchFamily="2" charset="2"/>
              </a:rPr>
              <a:t> tạo các control previous và control next trong carousel</a:t>
            </a:r>
            <a:r>
              <a:rPr lang="en-US" altLang="en-US" sz="2400" smtClean="0"/>
              <a:t> </a:t>
            </a:r>
          </a:p>
          <a:p>
            <a:pPr marL="0" indent="0" algn="just">
              <a:buNone/>
            </a:pPr>
            <a:r>
              <a:rPr lang="en-US" altLang="en-US" sz="2400" b="1" smtClean="0"/>
              <a:t>B1: </a:t>
            </a:r>
            <a:r>
              <a:rPr lang="en-US" altLang="en-US" sz="2400" smtClean="0"/>
              <a:t>Tạo carousel-inner</a:t>
            </a:r>
          </a:p>
          <a:p>
            <a:pPr marL="0" indent="0" algn="just">
              <a:buNone/>
            </a:pPr>
            <a:r>
              <a:rPr lang="en-US" altLang="en-US" sz="2400"/>
              <a:t>	</a:t>
            </a:r>
            <a:r>
              <a:rPr lang="en-US" altLang="en-US" sz="2400" smtClean="0"/>
              <a:t>- gồm các carousel- item1, </a:t>
            </a:r>
            <a:r>
              <a:rPr lang="en-US" altLang="en-US" sz="2400"/>
              <a:t>carousel- </a:t>
            </a:r>
            <a:r>
              <a:rPr lang="en-US" altLang="en-US" sz="2400" smtClean="0"/>
              <a:t>item2, </a:t>
            </a:r>
            <a:r>
              <a:rPr lang="en-US" altLang="en-US" sz="2400"/>
              <a:t>carousel- </a:t>
            </a:r>
            <a:r>
              <a:rPr lang="en-US" altLang="en-US" sz="2400" smtClean="0"/>
              <a:t>item3, …..</a:t>
            </a:r>
          </a:p>
          <a:p>
            <a:pPr marL="0" indent="0" algn="just">
              <a:buNone/>
            </a:pPr>
            <a:r>
              <a:rPr lang="en-US" altLang="en-US" sz="2400" b="1" smtClean="0"/>
              <a:t>B2:</a:t>
            </a:r>
            <a:r>
              <a:rPr lang="en-US" altLang="en-US" sz="2400" smtClean="0"/>
              <a:t> Sử dụng thẻ &lt;a&gt; hoặc  control Hyperlink</a:t>
            </a:r>
          </a:p>
          <a:p>
            <a:pPr marL="0" indent="0" algn="just">
              <a:buNone/>
            </a:pPr>
            <a:r>
              <a:rPr lang="en-US" altLang="en-US" sz="2400"/>
              <a:t>	</a:t>
            </a:r>
            <a:r>
              <a:rPr lang="en-US" altLang="en-US" sz="2400" smtClean="0"/>
              <a:t>- Tạo Link Prev và Link Next</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90858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Carousel</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35</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Example</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5402955" y="2114687"/>
            <a:ext cx="6571330" cy="3213009"/>
          </a:xfrm>
          <a:prstGeom prst="rect">
            <a:avLst/>
          </a:prstGeom>
          <a:ln w="6350">
            <a:solidFill>
              <a:schemeClr val="tx1"/>
            </a:solidFill>
          </a:ln>
        </p:spPr>
      </p:pic>
      <p:pic>
        <p:nvPicPr>
          <p:cNvPr id="7" name="Picture 6"/>
          <p:cNvPicPr>
            <a:picLocks noChangeAspect="1"/>
          </p:cNvPicPr>
          <p:nvPr/>
        </p:nvPicPr>
        <p:blipFill>
          <a:blip r:embed="rId3"/>
          <a:stretch>
            <a:fillRect/>
          </a:stretch>
        </p:blipFill>
        <p:spPr>
          <a:xfrm>
            <a:off x="296091" y="3640183"/>
            <a:ext cx="6096816" cy="3081292"/>
          </a:xfrm>
          <a:prstGeom prst="rect">
            <a:avLst/>
          </a:prstGeom>
        </p:spPr>
      </p:pic>
    </p:spTree>
    <p:extLst>
      <p:ext uri="{BB962C8B-B14F-4D97-AF65-F5344CB8AC3E}">
        <p14:creationId xmlns:p14="http://schemas.microsoft.com/office/powerpoint/2010/main" val="15017680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Dropdowns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36</a:t>
            </a:fld>
            <a:endParaRPr lang="en-US"/>
          </a:p>
        </p:txBody>
      </p:sp>
      <p:sp>
        <p:nvSpPr>
          <p:cNvPr id="6" name="Content Placeholder 4"/>
          <p:cNvSpPr txBox="1">
            <a:spLocks/>
          </p:cNvSpPr>
          <p:nvPr/>
        </p:nvSpPr>
        <p:spPr>
          <a:xfrm>
            <a:off x="990600" y="1398588"/>
            <a:ext cx="6960326" cy="2424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Định nghĩa </a:t>
            </a:r>
          </a:p>
          <a:p>
            <a:pPr marL="0" indent="0" algn="just">
              <a:buNone/>
            </a:pPr>
            <a:r>
              <a:rPr lang="en-US" sz="2400" smtClean="0"/>
              <a:t>Là một dạng danh sách thả xuống, hiển thị danh sách các liên kết, được kết hợp kèm với plugin Javascript.</a:t>
            </a:r>
          </a:p>
          <a:p>
            <a:pPr marL="0" indent="0" algn="just">
              <a:buNone/>
            </a:pPr>
            <a:r>
              <a:rPr lang="en-US" altLang="en-US" sz="2400" b="1" smtClean="0">
                <a:latin typeface="Arial" panose="020B0604020202020204" pitchFamily="34" charset="0"/>
              </a:rPr>
              <a:t>Sử dụng các lớp</a:t>
            </a:r>
          </a:p>
          <a:p>
            <a:pPr marL="0" indent="0" algn="just">
              <a:buFont typeface="Arial" panose="020B0604020202020204" pitchFamily="34" charset="0"/>
              <a:buNone/>
            </a:pPr>
            <a:r>
              <a:rPr lang="en-US" sz="2000" b="1" smtClean="0">
                <a:solidFill>
                  <a:srgbClr val="00B050"/>
                </a:solidFill>
              </a:rPr>
              <a:t>dropdown, dropdown-menu, dropdown-item</a:t>
            </a: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8610600" y="3756624"/>
            <a:ext cx="2932611" cy="2320213"/>
          </a:xfrm>
          <a:prstGeom prst="rect">
            <a:avLst/>
          </a:prstGeom>
        </p:spPr>
      </p:pic>
      <p:pic>
        <p:nvPicPr>
          <p:cNvPr id="9" name="Picture 8"/>
          <p:cNvPicPr>
            <a:picLocks noChangeAspect="1"/>
          </p:cNvPicPr>
          <p:nvPr/>
        </p:nvPicPr>
        <p:blipFill>
          <a:blip r:embed="rId3"/>
          <a:stretch>
            <a:fillRect/>
          </a:stretch>
        </p:blipFill>
        <p:spPr>
          <a:xfrm>
            <a:off x="861740" y="3835764"/>
            <a:ext cx="7218045" cy="2023520"/>
          </a:xfrm>
          <a:prstGeom prst="rect">
            <a:avLst/>
          </a:prstGeom>
        </p:spPr>
      </p:pic>
    </p:spTree>
    <p:extLst>
      <p:ext uri="{BB962C8B-B14F-4D97-AF65-F5344CB8AC3E}">
        <p14:creationId xmlns:p14="http://schemas.microsoft.com/office/powerpoint/2010/main" val="3778525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Dropdowns</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z="2000" b="1">
                <a:solidFill>
                  <a:srgbClr val="00B050"/>
                </a:solidFill>
              </a:rPr>
              <a:t>  </a:t>
            </a:r>
          </a:p>
        </p:txBody>
      </p:sp>
      <p:sp>
        <p:nvSpPr>
          <p:cNvPr id="3" name="Slide Number Placeholder 2"/>
          <p:cNvSpPr>
            <a:spLocks noGrp="1"/>
          </p:cNvSpPr>
          <p:nvPr>
            <p:ph type="sldNum" sz="quarter" idx="12"/>
          </p:nvPr>
        </p:nvSpPr>
        <p:spPr/>
        <p:txBody>
          <a:bodyPr/>
          <a:lstStyle/>
          <a:p>
            <a:fld id="{BFFEF5F4-0D10-421B-A08E-F03B4DD793D8}" type="slidenum">
              <a:rPr lang="en-US" smtClean="0"/>
              <a:t>37</a:t>
            </a:fld>
            <a:endParaRPr lang="en-US"/>
          </a:p>
        </p:txBody>
      </p:sp>
      <p:sp>
        <p:nvSpPr>
          <p:cNvPr id="6" name="Content Placeholder 4"/>
          <p:cNvSpPr txBox="1">
            <a:spLocks/>
          </p:cNvSpPr>
          <p:nvPr/>
        </p:nvSpPr>
        <p:spPr>
          <a:xfrm>
            <a:off x="990600" y="1398588"/>
            <a:ext cx="6960326" cy="955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smtClean="0">
                <a:latin typeface="Arial" panose="020B0604020202020204" pitchFamily="34" charset="0"/>
              </a:rPr>
              <a:t>Sử dụng các lớp</a:t>
            </a:r>
          </a:p>
          <a:p>
            <a:pPr marL="0" indent="0" algn="just">
              <a:buNone/>
            </a:pPr>
            <a:r>
              <a:rPr lang="en-US" sz="2000" b="1">
                <a:solidFill>
                  <a:srgbClr val="00B050"/>
                </a:solidFill>
              </a:rPr>
              <a:t>btn-group dropright</a:t>
            </a:r>
            <a:r>
              <a:rPr lang="en-US" sz="2000" b="1" smtClean="0">
                <a:solidFill>
                  <a:srgbClr val="00B050"/>
                </a:solidFill>
              </a:rPr>
              <a:t>, dropdown-item, active, disabled </a:t>
            </a: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2"/>
          <a:stretch>
            <a:fillRect/>
          </a:stretch>
        </p:blipFill>
        <p:spPr>
          <a:xfrm>
            <a:off x="6734175" y="2353695"/>
            <a:ext cx="4619625" cy="2447925"/>
          </a:xfrm>
          <a:prstGeom prst="rect">
            <a:avLst/>
          </a:prstGeom>
        </p:spPr>
      </p:pic>
      <p:pic>
        <p:nvPicPr>
          <p:cNvPr id="12" name="Picture 11"/>
          <p:cNvPicPr>
            <a:picLocks noChangeAspect="1"/>
          </p:cNvPicPr>
          <p:nvPr/>
        </p:nvPicPr>
        <p:blipFill>
          <a:blip r:embed="rId3"/>
          <a:stretch>
            <a:fillRect/>
          </a:stretch>
        </p:blipFill>
        <p:spPr>
          <a:xfrm>
            <a:off x="435835" y="3065944"/>
            <a:ext cx="8174765" cy="2111999"/>
          </a:xfrm>
          <a:prstGeom prst="rect">
            <a:avLst/>
          </a:prstGeom>
        </p:spPr>
      </p:pic>
    </p:spTree>
    <p:extLst>
      <p:ext uri="{BB962C8B-B14F-4D97-AF65-F5344CB8AC3E}">
        <p14:creationId xmlns:p14="http://schemas.microsoft.com/office/powerpoint/2010/main" val="40165773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38</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Phân loại</a:t>
            </a:r>
          </a:p>
          <a:p>
            <a:pPr marL="0" indent="0" algn="just">
              <a:buNone/>
            </a:pPr>
            <a:r>
              <a:rPr lang="en-US" sz="2400" smtClean="0"/>
              <a:t>Nav ngang, Nav đứng, Nav tab, Tab with dropdown Nav.</a:t>
            </a:r>
          </a:p>
          <a:p>
            <a:pPr marL="457200" indent="-457200" algn="just">
              <a:buAutoNum type="arabicPeriod"/>
            </a:pPr>
            <a:r>
              <a:rPr lang="en-US" altLang="en-US" sz="2400" b="1" smtClean="0">
                <a:latin typeface="Arial" panose="020B0604020202020204" pitchFamily="34" charset="0"/>
              </a:rPr>
              <a:t>Nav ngang</a:t>
            </a:r>
          </a:p>
          <a:p>
            <a:pPr marL="0" indent="0" algn="just">
              <a:buNone/>
            </a:pPr>
            <a:r>
              <a:rPr lang="en-US" sz="1600" b="1">
                <a:solidFill>
                  <a:srgbClr val="FF0000"/>
                </a:solidFill>
              </a:rPr>
              <a:t>Sử dụng một số lớp để canh lề cho Menu</a:t>
            </a:r>
          </a:p>
          <a:p>
            <a:pPr marL="0" indent="0" algn="just">
              <a:buNone/>
            </a:pPr>
            <a:r>
              <a:rPr lang="en-US" altLang="en-US" sz="1600" b="1" smtClean="0">
                <a:solidFill>
                  <a:srgbClr val="00B050"/>
                </a:solidFill>
                <a:latin typeface="Arial" panose="020B0604020202020204" pitchFamily="34" charset="0"/>
              </a:rPr>
              <a:t>Justify-content-start</a:t>
            </a:r>
            <a:r>
              <a:rPr lang="en-US" altLang="en-US" sz="1600" b="1" smtClean="0">
                <a:latin typeface="Arial" panose="020B0604020202020204" pitchFamily="34" charset="0"/>
              </a:rPr>
              <a:t> </a:t>
            </a:r>
            <a:r>
              <a:rPr lang="en-US" altLang="en-US" sz="1600" b="1" smtClean="0">
                <a:latin typeface="Arial" panose="020B0604020202020204" pitchFamily="34" charset="0"/>
                <a:sym typeface="Wingdings" panose="05000000000000000000" pitchFamily="2" charset="2"/>
              </a:rPr>
              <a:t> Canh lề trái</a:t>
            </a:r>
          </a:p>
          <a:p>
            <a:pPr marL="0" indent="0" algn="just">
              <a:buNone/>
            </a:pPr>
            <a:r>
              <a:rPr lang="en-US" altLang="en-US" sz="1600" b="1" smtClean="0">
                <a:solidFill>
                  <a:srgbClr val="00B050"/>
                </a:solidFill>
                <a:latin typeface="Arial" panose="020B0604020202020204" pitchFamily="34" charset="0"/>
              </a:rPr>
              <a:t>Justify-content-center </a:t>
            </a:r>
            <a:r>
              <a:rPr lang="en-US" altLang="en-US" sz="1600" b="1">
                <a:latin typeface="Arial" panose="020B0604020202020204" pitchFamily="34" charset="0"/>
                <a:sym typeface="Wingdings" panose="05000000000000000000" pitchFamily="2" charset="2"/>
              </a:rPr>
              <a:t> Canh </a:t>
            </a:r>
            <a:r>
              <a:rPr lang="en-US" altLang="en-US" sz="1600" b="1" smtClean="0">
                <a:latin typeface="Arial" panose="020B0604020202020204" pitchFamily="34" charset="0"/>
                <a:sym typeface="Wingdings" panose="05000000000000000000" pitchFamily="2" charset="2"/>
              </a:rPr>
              <a:t>giữa</a:t>
            </a:r>
          </a:p>
          <a:p>
            <a:pPr marL="0" indent="0" algn="just">
              <a:buNone/>
            </a:pPr>
            <a:r>
              <a:rPr lang="en-US" altLang="en-US" sz="1600" b="1" smtClean="0">
                <a:solidFill>
                  <a:srgbClr val="00B050"/>
                </a:solidFill>
                <a:latin typeface="Arial" panose="020B0604020202020204" pitchFamily="34" charset="0"/>
              </a:rPr>
              <a:t>Justify-content-end </a:t>
            </a:r>
            <a:r>
              <a:rPr lang="en-US" altLang="en-US" sz="1600" b="1">
                <a:latin typeface="Arial" panose="020B0604020202020204" pitchFamily="34" charset="0"/>
                <a:sym typeface="Wingdings" panose="05000000000000000000" pitchFamily="2" charset="2"/>
              </a:rPr>
              <a:t> Canh </a:t>
            </a:r>
            <a:r>
              <a:rPr lang="en-US" altLang="en-US" sz="1600" b="1" smtClean="0">
                <a:latin typeface="Arial" panose="020B0604020202020204" pitchFamily="34" charset="0"/>
                <a:sym typeface="Wingdings" panose="05000000000000000000" pitchFamily="2" charset="2"/>
              </a:rPr>
              <a:t>lề phải</a:t>
            </a:r>
            <a:endParaRPr lang="en-US" altLang="en-US" sz="1600" b="1">
              <a:latin typeface="Arial" panose="020B0604020202020204" pitchFamily="34" charset="0"/>
            </a:endParaRPr>
          </a:p>
          <a:p>
            <a:pPr marL="0" indent="0" algn="just">
              <a:buNone/>
            </a:pPr>
            <a:endParaRPr lang="en-US" altLang="en-US" sz="1600" b="1">
              <a:latin typeface="Arial" panose="020B0604020202020204" pitchFamily="34" charset="0"/>
            </a:endParaRP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4950008" y="2408468"/>
            <a:ext cx="6689542" cy="1142317"/>
          </a:xfrm>
          <a:prstGeom prst="rect">
            <a:avLst/>
          </a:prstGeom>
        </p:spPr>
      </p:pic>
      <p:pic>
        <p:nvPicPr>
          <p:cNvPr id="9" name="Picture 8"/>
          <p:cNvPicPr>
            <a:picLocks noChangeAspect="1"/>
          </p:cNvPicPr>
          <p:nvPr/>
        </p:nvPicPr>
        <p:blipFill>
          <a:blip r:embed="rId3"/>
          <a:stretch>
            <a:fillRect/>
          </a:stretch>
        </p:blipFill>
        <p:spPr>
          <a:xfrm>
            <a:off x="4856799" y="3509857"/>
            <a:ext cx="6689542" cy="2561805"/>
          </a:xfrm>
          <a:prstGeom prst="rect">
            <a:avLst/>
          </a:prstGeom>
        </p:spPr>
      </p:pic>
    </p:spTree>
    <p:extLst>
      <p:ext uri="{BB962C8B-B14F-4D97-AF65-F5344CB8AC3E}">
        <p14:creationId xmlns:p14="http://schemas.microsoft.com/office/powerpoint/2010/main" val="20655203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39</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Phân loại</a:t>
            </a:r>
          </a:p>
          <a:p>
            <a:pPr marL="0" indent="0" algn="just">
              <a:buNone/>
            </a:pPr>
            <a:r>
              <a:rPr lang="en-US" sz="2400" smtClean="0"/>
              <a:t>Nav ngang, Nav đứng, Nav tab, Tab with dropdown Nav.</a:t>
            </a:r>
          </a:p>
          <a:p>
            <a:pPr marL="0" indent="0" algn="just">
              <a:buNone/>
            </a:pPr>
            <a:r>
              <a:rPr lang="en-US" altLang="en-US" sz="2400" b="1" smtClean="0">
                <a:latin typeface="Arial" panose="020B0604020202020204" pitchFamily="34" charset="0"/>
              </a:rPr>
              <a:t>2. Nav đứng</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054961" y="2896008"/>
            <a:ext cx="2105025" cy="1971675"/>
          </a:xfrm>
          <a:prstGeom prst="rect">
            <a:avLst/>
          </a:prstGeom>
        </p:spPr>
      </p:pic>
      <p:pic>
        <p:nvPicPr>
          <p:cNvPr id="9" name="Picture 8"/>
          <p:cNvPicPr>
            <a:picLocks noChangeAspect="1"/>
          </p:cNvPicPr>
          <p:nvPr/>
        </p:nvPicPr>
        <p:blipFill>
          <a:blip r:embed="rId3"/>
          <a:stretch>
            <a:fillRect/>
          </a:stretch>
        </p:blipFill>
        <p:spPr>
          <a:xfrm>
            <a:off x="2916144" y="2916186"/>
            <a:ext cx="8443376" cy="1964196"/>
          </a:xfrm>
          <a:prstGeom prst="rect">
            <a:avLst/>
          </a:prstGeom>
        </p:spPr>
      </p:pic>
    </p:spTree>
    <p:extLst>
      <p:ext uri="{BB962C8B-B14F-4D97-AF65-F5344CB8AC3E}">
        <p14:creationId xmlns:p14="http://schemas.microsoft.com/office/powerpoint/2010/main" val="6391987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Why use Bootstrap ? </a:t>
            </a:r>
            <a:endParaRPr lang="en-US" b="1">
              <a:solidFill>
                <a:srgbClr val="FF0000"/>
              </a:solidFill>
            </a:endParaRPr>
          </a:p>
        </p:txBody>
      </p:sp>
      <p:sp>
        <p:nvSpPr>
          <p:cNvPr id="3" name="Content Placeholder 2"/>
          <p:cNvSpPr>
            <a:spLocks noGrp="1"/>
          </p:cNvSpPr>
          <p:nvPr>
            <p:ph idx="1"/>
          </p:nvPr>
        </p:nvSpPr>
        <p:spPr/>
        <p:txBody>
          <a:bodyPr>
            <a:normAutofit fontScale="92500"/>
          </a:bodyPr>
          <a:lstStyle/>
          <a:p>
            <a:pPr>
              <a:lnSpc>
                <a:spcPts val="3700"/>
              </a:lnSpc>
            </a:pPr>
            <a:r>
              <a:rPr lang="en-US" smtClean="0"/>
              <a:t>Increase development speed</a:t>
            </a:r>
          </a:p>
          <a:p>
            <a:pPr>
              <a:lnSpc>
                <a:spcPts val="3700"/>
              </a:lnSpc>
            </a:pPr>
            <a:r>
              <a:rPr lang="en-US" smtClean="0"/>
              <a:t>Assure responsiveness	</a:t>
            </a:r>
          </a:p>
          <a:p>
            <a:pPr>
              <a:lnSpc>
                <a:spcPts val="3700"/>
              </a:lnSpc>
            </a:pPr>
            <a:r>
              <a:rPr lang="en-US" smtClean="0"/>
              <a:t>Prevent repetition between projects</a:t>
            </a:r>
          </a:p>
          <a:p>
            <a:pPr>
              <a:lnSpc>
                <a:spcPts val="3700"/>
              </a:lnSpc>
            </a:pPr>
            <a:r>
              <a:rPr lang="en-US" smtClean="0"/>
              <a:t>Add consistency </a:t>
            </a:r>
            <a:r>
              <a:rPr lang="en-US" smtClean="0">
                <a:solidFill>
                  <a:schemeClr val="bg2">
                    <a:lumMod val="90000"/>
                  </a:schemeClr>
                </a:solidFill>
              </a:rPr>
              <a:t>// </a:t>
            </a:r>
            <a:r>
              <a:rPr lang="en-US" err="1" smtClean="0">
                <a:solidFill>
                  <a:schemeClr val="bg2">
                    <a:lumMod val="90000"/>
                  </a:schemeClr>
                </a:solidFill>
              </a:rPr>
              <a:t>Tính</a:t>
            </a:r>
            <a:r>
              <a:rPr lang="en-US" smtClean="0">
                <a:solidFill>
                  <a:schemeClr val="bg2">
                    <a:lumMod val="90000"/>
                  </a:schemeClr>
                </a:solidFill>
              </a:rPr>
              <a:t> </a:t>
            </a:r>
            <a:r>
              <a:rPr lang="en-US" err="1" smtClean="0">
                <a:solidFill>
                  <a:schemeClr val="bg2">
                    <a:lumMod val="90000"/>
                  </a:schemeClr>
                </a:solidFill>
              </a:rPr>
              <a:t>nhất</a:t>
            </a:r>
            <a:r>
              <a:rPr lang="en-US" smtClean="0">
                <a:solidFill>
                  <a:schemeClr val="bg2">
                    <a:lumMod val="90000"/>
                  </a:schemeClr>
                </a:solidFill>
              </a:rPr>
              <a:t> </a:t>
            </a:r>
            <a:r>
              <a:rPr lang="en-US" err="1" smtClean="0">
                <a:solidFill>
                  <a:schemeClr val="bg2">
                    <a:lumMod val="90000"/>
                  </a:schemeClr>
                </a:solidFill>
              </a:rPr>
              <a:t>quán</a:t>
            </a:r>
            <a:endParaRPr lang="en-US" smtClean="0">
              <a:solidFill>
                <a:schemeClr val="bg2">
                  <a:lumMod val="90000"/>
                </a:schemeClr>
              </a:solidFill>
            </a:endParaRPr>
          </a:p>
          <a:p>
            <a:pPr>
              <a:lnSpc>
                <a:spcPts val="3700"/>
              </a:lnSpc>
            </a:pPr>
            <a:r>
              <a:rPr lang="en-US" smtClean="0"/>
              <a:t>Ensure cross browser compatibility </a:t>
            </a:r>
            <a:r>
              <a:rPr lang="en-US" smtClean="0">
                <a:solidFill>
                  <a:schemeClr val="bg2">
                    <a:lumMod val="90000"/>
                  </a:schemeClr>
                </a:solidFill>
              </a:rPr>
              <a:t>// </a:t>
            </a:r>
            <a:r>
              <a:rPr lang="en-US" err="1" smtClean="0">
                <a:solidFill>
                  <a:schemeClr val="bg2">
                    <a:lumMod val="90000"/>
                  </a:schemeClr>
                </a:solidFill>
              </a:rPr>
              <a:t>Tương</a:t>
            </a:r>
            <a:r>
              <a:rPr lang="en-US" smtClean="0">
                <a:solidFill>
                  <a:schemeClr val="bg2">
                    <a:lumMod val="90000"/>
                  </a:schemeClr>
                </a:solidFill>
              </a:rPr>
              <a:t> </a:t>
            </a:r>
            <a:r>
              <a:rPr lang="en-US" err="1" smtClean="0">
                <a:solidFill>
                  <a:schemeClr val="bg2">
                    <a:lumMod val="90000"/>
                  </a:schemeClr>
                </a:solidFill>
              </a:rPr>
              <a:t>thích</a:t>
            </a:r>
            <a:r>
              <a:rPr lang="en-US" smtClean="0">
                <a:solidFill>
                  <a:schemeClr val="bg2">
                    <a:lumMod val="90000"/>
                  </a:schemeClr>
                </a:solidFill>
              </a:rPr>
              <a:t> </a:t>
            </a:r>
            <a:r>
              <a:rPr lang="en-US" err="1" smtClean="0">
                <a:solidFill>
                  <a:schemeClr val="bg2">
                    <a:lumMod val="90000"/>
                  </a:schemeClr>
                </a:solidFill>
              </a:rPr>
              <a:t>trên</a:t>
            </a:r>
            <a:r>
              <a:rPr lang="en-US" smtClean="0">
                <a:solidFill>
                  <a:schemeClr val="bg2">
                    <a:lumMod val="90000"/>
                  </a:schemeClr>
                </a:solidFill>
              </a:rPr>
              <a:t> </a:t>
            </a:r>
            <a:r>
              <a:rPr lang="en-US" err="1" smtClean="0">
                <a:solidFill>
                  <a:schemeClr val="bg2">
                    <a:lumMod val="90000"/>
                  </a:schemeClr>
                </a:solidFill>
              </a:rPr>
              <a:t>nhiều</a:t>
            </a:r>
            <a:r>
              <a:rPr lang="en-US" smtClean="0">
                <a:solidFill>
                  <a:schemeClr val="bg2">
                    <a:lumMod val="90000"/>
                  </a:schemeClr>
                </a:solidFill>
              </a:rPr>
              <a:t> </a:t>
            </a:r>
            <a:r>
              <a:rPr lang="en-US" err="1" smtClean="0">
                <a:solidFill>
                  <a:schemeClr val="bg2">
                    <a:lumMod val="90000"/>
                  </a:schemeClr>
                </a:solidFill>
              </a:rPr>
              <a:t>trình</a:t>
            </a:r>
            <a:r>
              <a:rPr lang="en-US" smtClean="0">
                <a:solidFill>
                  <a:schemeClr val="bg2">
                    <a:lumMod val="90000"/>
                  </a:schemeClr>
                </a:solidFill>
              </a:rPr>
              <a:t> </a:t>
            </a:r>
            <a:r>
              <a:rPr lang="en-US" err="1" smtClean="0">
                <a:solidFill>
                  <a:schemeClr val="bg2">
                    <a:lumMod val="90000"/>
                  </a:schemeClr>
                </a:solidFill>
              </a:rPr>
              <a:t>duyệt</a:t>
            </a:r>
            <a:endParaRPr lang="en-US" smtClean="0">
              <a:solidFill>
                <a:schemeClr val="bg2">
                  <a:lumMod val="90000"/>
                </a:schemeClr>
              </a:solidFill>
            </a:endParaRPr>
          </a:p>
          <a:p>
            <a:pPr>
              <a:lnSpc>
                <a:spcPts val="3700"/>
              </a:lnSpc>
            </a:pPr>
            <a:r>
              <a:rPr lang="en-US" smtClean="0"/>
              <a:t>Large community</a:t>
            </a:r>
          </a:p>
          <a:p>
            <a:pPr>
              <a:lnSpc>
                <a:spcPts val="3700"/>
              </a:lnSpc>
            </a:pPr>
            <a:r>
              <a:rPr lang="en-US" smtClean="0"/>
              <a:t>Customizable </a:t>
            </a:r>
            <a:r>
              <a:rPr lang="en-US" smtClean="0">
                <a:solidFill>
                  <a:schemeClr val="bg2">
                    <a:lumMod val="90000"/>
                  </a:schemeClr>
                </a:solidFill>
              </a:rPr>
              <a:t>// </a:t>
            </a:r>
            <a:r>
              <a:rPr lang="en-US" err="1" smtClean="0">
                <a:solidFill>
                  <a:schemeClr val="bg2">
                    <a:lumMod val="90000"/>
                  </a:schemeClr>
                </a:solidFill>
              </a:rPr>
              <a:t>có</a:t>
            </a:r>
            <a:r>
              <a:rPr lang="en-US" smtClean="0">
                <a:solidFill>
                  <a:schemeClr val="bg2">
                    <a:lumMod val="90000"/>
                  </a:schemeClr>
                </a:solidFill>
              </a:rPr>
              <a:t> </a:t>
            </a:r>
            <a:r>
              <a:rPr lang="en-US" err="1" smtClean="0">
                <a:solidFill>
                  <a:schemeClr val="bg2">
                    <a:lumMod val="90000"/>
                  </a:schemeClr>
                </a:solidFill>
              </a:rPr>
              <a:t>thể</a:t>
            </a:r>
            <a:r>
              <a:rPr lang="en-US" smtClean="0">
                <a:solidFill>
                  <a:schemeClr val="bg2">
                    <a:lumMod val="90000"/>
                  </a:schemeClr>
                </a:solidFill>
              </a:rPr>
              <a:t> </a:t>
            </a:r>
            <a:r>
              <a:rPr lang="en-US" err="1" smtClean="0">
                <a:solidFill>
                  <a:schemeClr val="bg2">
                    <a:lumMod val="90000"/>
                  </a:schemeClr>
                </a:solidFill>
              </a:rPr>
              <a:t>tùy</a:t>
            </a:r>
            <a:r>
              <a:rPr lang="en-US" smtClean="0">
                <a:solidFill>
                  <a:schemeClr val="bg2">
                    <a:lumMod val="90000"/>
                  </a:schemeClr>
                </a:solidFill>
              </a:rPr>
              <a:t> </a:t>
            </a:r>
            <a:r>
              <a:rPr lang="en-US" err="1" smtClean="0">
                <a:solidFill>
                  <a:schemeClr val="bg2">
                    <a:lumMod val="90000"/>
                  </a:schemeClr>
                </a:solidFill>
              </a:rPr>
              <a:t>chỉnh</a:t>
            </a:r>
            <a:r>
              <a:rPr lang="en-US" smtClean="0">
                <a:solidFill>
                  <a:schemeClr val="bg2">
                    <a:lumMod val="90000"/>
                  </a:schemeClr>
                </a:solidFill>
              </a:rPr>
              <a:t> </a:t>
            </a:r>
            <a:endParaRPr lang="en-US">
              <a:solidFill>
                <a:schemeClr val="bg2">
                  <a:lumMod val="90000"/>
                </a:schemeClr>
              </a:solidFill>
            </a:endParaRPr>
          </a:p>
        </p:txBody>
      </p:sp>
      <p:sp>
        <p:nvSpPr>
          <p:cNvPr id="4" name="Slide Number Placeholder 3"/>
          <p:cNvSpPr>
            <a:spLocks noGrp="1"/>
          </p:cNvSpPr>
          <p:nvPr>
            <p:ph type="sldNum" sz="quarter" idx="12"/>
          </p:nvPr>
        </p:nvSpPr>
        <p:spPr/>
        <p:txBody>
          <a:bodyPr/>
          <a:lstStyle/>
          <a:p>
            <a:fld id="{BFFEF5F4-0D10-421B-A08E-F03B4DD793D8}" type="slidenum">
              <a:rPr lang="en-US" smtClean="0"/>
              <a:t>4</a:t>
            </a:fld>
            <a:endParaRPr lang="en-US"/>
          </a:p>
        </p:txBody>
      </p:sp>
    </p:spTree>
    <p:extLst>
      <p:ext uri="{BB962C8B-B14F-4D97-AF65-F5344CB8AC3E}">
        <p14:creationId xmlns:p14="http://schemas.microsoft.com/office/powerpoint/2010/main" val="2917516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40</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US" sz="2400" b="1" smtClean="0">
                <a:latin typeface="Arial" panose="020B0604020202020204" pitchFamily="34" charset="0"/>
              </a:rPr>
              <a:t>Phân loại</a:t>
            </a:r>
          </a:p>
          <a:p>
            <a:pPr marL="0" indent="0" algn="just">
              <a:buNone/>
            </a:pPr>
            <a:r>
              <a:rPr lang="en-US" sz="2400" smtClean="0"/>
              <a:t>Nav ngang, Nav đứng, Nav tab, Tab with dropdown Nav.</a:t>
            </a:r>
          </a:p>
          <a:p>
            <a:pPr marL="0" indent="0" algn="just">
              <a:buNone/>
            </a:pPr>
            <a:r>
              <a:rPr lang="en-US" altLang="en-US" sz="2400" b="1" smtClean="0">
                <a:latin typeface="Arial" panose="020B0604020202020204" pitchFamily="34" charset="0"/>
              </a:rPr>
              <a:t>3. Nav tab</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990600" y="3033712"/>
            <a:ext cx="3971925" cy="790575"/>
          </a:xfrm>
          <a:prstGeom prst="rect">
            <a:avLst/>
          </a:prstGeom>
        </p:spPr>
      </p:pic>
      <p:pic>
        <p:nvPicPr>
          <p:cNvPr id="9" name="Picture 8"/>
          <p:cNvPicPr>
            <a:picLocks noChangeAspect="1"/>
          </p:cNvPicPr>
          <p:nvPr/>
        </p:nvPicPr>
        <p:blipFill>
          <a:blip r:embed="rId3"/>
          <a:stretch>
            <a:fillRect/>
          </a:stretch>
        </p:blipFill>
        <p:spPr>
          <a:xfrm>
            <a:off x="4832169" y="3033712"/>
            <a:ext cx="6741052" cy="3345373"/>
          </a:xfrm>
          <a:prstGeom prst="rect">
            <a:avLst/>
          </a:prstGeom>
        </p:spPr>
      </p:pic>
    </p:spTree>
    <p:extLst>
      <p:ext uri="{BB962C8B-B14F-4D97-AF65-F5344CB8AC3E}">
        <p14:creationId xmlns:p14="http://schemas.microsoft.com/office/powerpoint/2010/main" val="23581278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41</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smtClean="0">
                <a:latin typeface="Arial" panose="020B0604020202020204" pitchFamily="34" charset="0"/>
              </a:rPr>
              <a:t>3. Tab with Dropdown Nav</a:t>
            </a:r>
          </a:p>
          <a:p>
            <a:pPr marL="0" indent="0" algn="just">
              <a:buNone/>
            </a:pPr>
            <a:r>
              <a:rPr lang="en-US" altLang="en-US" sz="2400" b="1" smtClean="0">
                <a:latin typeface="Arial" panose="020B0604020202020204" pitchFamily="34" charset="0"/>
              </a:rPr>
              <a:t>Lớp </a:t>
            </a:r>
            <a:r>
              <a:rPr lang="en-US" altLang="en-US" sz="2400" b="1" smtClean="0">
                <a:solidFill>
                  <a:srgbClr val="00B050"/>
                </a:solidFill>
                <a:latin typeface="Arial" panose="020B0604020202020204" pitchFamily="34" charset="0"/>
              </a:rPr>
              <a:t>nav-tabs</a:t>
            </a:r>
            <a:r>
              <a:rPr lang="en-US" altLang="en-US" sz="2400" b="1" smtClean="0">
                <a:latin typeface="Arial" panose="020B0604020202020204" pitchFamily="34" charset="0"/>
              </a:rPr>
              <a:t>, </a:t>
            </a:r>
            <a:r>
              <a:rPr lang="en-US" altLang="en-US" sz="2400" b="1" smtClean="0">
                <a:solidFill>
                  <a:srgbClr val="00B050"/>
                </a:solidFill>
                <a:latin typeface="Arial" panose="020B0604020202020204" pitchFamily="34" charset="0"/>
              </a:rPr>
              <a:t>nav-pills</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670153" y="3010466"/>
            <a:ext cx="4581525" cy="2562225"/>
          </a:xfrm>
          <a:prstGeom prst="rect">
            <a:avLst/>
          </a:prstGeom>
        </p:spPr>
      </p:pic>
      <p:pic>
        <p:nvPicPr>
          <p:cNvPr id="11" name="Picture 10"/>
          <p:cNvPicPr>
            <a:picLocks noChangeAspect="1"/>
          </p:cNvPicPr>
          <p:nvPr/>
        </p:nvPicPr>
        <p:blipFill>
          <a:blip r:embed="rId3"/>
          <a:stretch>
            <a:fillRect/>
          </a:stretch>
        </p:blipFill>
        <p:spPr>
          <a:xfrm>
            <a:off x="5047011" y="2571750"/>
            <a:ext cx="6873228" cy="3907427"/>
          </a:xfrm>
          <a:prstGeom prst="rect">
            <a:avLst/>
          </a:prstGeom>
        </p:spPr>
      </p:pic>
    </p:spTree>
    <p:extLst>
      <p:ext uri="{BB962C8B-B14F-4D97-AF65-F5344CB8AC3E}">
        <p14:creationId xmlns:p14="http://schemas.microsoft.com/office/powerpoint/2010/main" val="24167992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42</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smtClean="0">
                <a:latin typeface="Arial" panose="020B0604020202020204" pitchFamily="34" charset="0"/>
              </a:rPr>
              <a:t>4. </a:t>
            </a:r>
            <a:r>
              <a:rPr lang="en-US" sz="2400" b="1">
                <a:latin typeface="Arial" panose="020B0604020202020204" pitchFamily="34" charset="0"/>
                <a:cs typeface="Arial" panose="020B0604020202020204" pitchFamily="34" charset="0"/>
              </a:rPr>
              <a:t>Nav Pill with contain </a:t>
            </a:r>
            <a:r>
              <a:rPr lang="en-US" sz="2400" b="1" smtClean="0">
                <a:latin typeface="Arial" panose="020B0604020202020204" pitchFamily="34" charset="0"/>
                <a:cs typeface="Arial" panose="020B0604020202020204" pitchFamily="34" charset="0"/>
              </a:rPr>
              <a:t>Horizontal</a:t>
            </a:r>
            <a:endParaRPr lang="en-US" sz="2400" b="1">
              <a:latin typeface="Arial" panose="020B0604020202020204" pitchFamily="34" charset="0"/>
              <a:cs typeface="Arial" panose="020B0604020202020204" pitchFamily="34" charset="0"/>
            </a:endParaRPr>
          </a:p>
          <a:p>
            <a:pPr marL="0" indent="0" algn="just">
              <a:buNone/>
            </a:pPr>
            <a:endParaRPr lang="en-US" altLang="en-US" sz="2400" b="1" smtClean="0">
              <a:latin typeface="Arial" panose="020B0604020202020204" pitchFamily="34" charset="0"/>
            </a:endParaRPr>
          </a:p>
          <a:p>
            <a:pPr marL="0" indent="0" algn="just">
              <a:buNone/>
            </a:pPr>
            <a:r>
              <a:rPr lang="en-US" altLang="en-US" sz="2400" b="1" smtClean="0">
                <a:latin typeface="Arial" panose="020B0604020202020204" pitchFamily="34" charset="0"/>
              </a:rPr>
              <a:t>Lớp </a:t>
            </a:r>
            <a:r>
              <a:rPr lang="en-US" altLang="en-US" sz="2400" b="1" smtClean="0">
                <a:solidFill>
                  <a:srgbClr val="00B050"/>
                </a:solidFill>
                <a:latin typeface="Arial" panose="020B0604020202020204" pitchFamily="34" charset="0"/>
              </a:rPr>
              <a:t>nav-tabs</a:t>
            </a:r>
            <a:r>
              <a:rPr lang="en-US" altLang="en-US" sz="2400" b="1" smtClean="0">
                <a:latin typeface="Arial" panose="020B0604020202020204" pitchFamily="34" charset="0"/>
              </a:rPr>
              <a:t>, </a:t>
            </a:r>
            <a:r>
              <a:rPr lang="en-US" altLang="en-US" sz="2400" b="1" smtClean="0">
                <a:solidFill>
                  <a:srgbClr val="00B050"/>
                </a:solidFill>
                <a:latin typeface="Arial" panose="020B0604020202020204" pitchFamily="34" charset="0"/>
              </a:rPr>
              <a:t>nav-pills</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990600" y="2748574"/>
            <a:ext cx="4287329" cy="1100614"/>
          </a:xfrm>
          <a:prstGeom prst="rect">
            <a:avLst/>
          </a:prstGeom>
        </p:spPr>
      </p:pic>
      <p:pic>
        <p:nvPicPr>
          <p:cNvPr id="7" name="Picture 6"/>
          <p:cNvPicPr>
            <a:picLocks noChangeAspect="1"/>
          </p:cNvPicPr>
          <p:nvPr/>
        </p:nvPicPr>
        <p:blipFill>
          <a:blip r:embed="rId3"/>
          <a:stretch>
            <a:fillRect/>
          </a:stretch>
        </p:blipFill>
        <p:spPr>
          <a:xfrm>
            <a:off x="1056868" y="3972474"/>
            <a:ext cx="4150858" cy="1043486"/>
          </a:xfrm>
          <a:prstGeom prst="rect">
            <a:avLst/>
          </a:prstGeom>
        </p:spPr>
      </p:pic>
      <p:pic>
        <p:nvPicPr>
          <p:cNvPr id="10" name="Picture 9"/>
          <p:cNvPicPr>
            <a:picLocks noChangeAspect="1"/>
          </p:cNvPicPr>
          <p:nvPr/>
        </p:nvPicPr>
        <p:blipFill>
          <a:blip r:embed="rId4"/>
          <a:stretch>
            <a:fillRect/>
          </a:stretch>
        </p:blipFill>
        <p:spPr>
          <a:xfrm>
            <a:off x="990600" y="5053400"/>
            <a:ext cx="4287329" cy="1627204"/>
          </a:xfrm>
          <a:prstGeom prst="rect">
            <a:avLst/>
          </a:prstGeom>
        </p:spPr>
      </p:pic>
      <p:pic>
        <p:nvPicPr>
          <p:cNvPr id="12" name="Picture 11"/>
          <p:cNvPicPr>
            <a:picLocks noChangeAspect="1"/>
          </p:cNvPicPr>
          <p:nvPr/>
        </p:nvPicPr>
        <p:blipFill>
          <a:blip r:embed="rId5"/>
          <a:stretch>
            <a:fillRect/>
          </a:stretch>
        </p:blipFill>
        <p:spPr>
          <a:xfrm>
            <a:off x="5322435" y="3195215"/>
            <a:ext cx="6383383" cy="2018555"/>
          </a:xfrm>
          <a:prstGeom prst="rect">
            <a:avLst/>
          </a:prstGeom>
        </p:spPr>
      </p:pic>
    </p:spTree>
    <p:extLst>
      <p:ext uri="{BB962C8B-B14F-4D97-AF65-F5344CB8AC3E}">
        <p14:creationId xmlns:p14="http://schemas.microsoft.com/office/powerpoint/2010/main" val="1328651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43</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smtClean="0">
                <a:latin typeface="Arial" panose="020B0604020202020204" pitchFamily="34" charset="0"/>
              </a:rPr>
              <a:t>4. </a:t>
            </a:r>
            <a:r>
              <a:rPr lang="en-US" sz="2400" b="1" smtClean="0">
                <a:latin typeface="Arial" panose="020B0604020202020204" pitchFamily="34" charset="0"/>
                <a:cs typeface="Arial" panose="020B0604020202020204" pitchFamily="34" charset="0"/>
              </a:rPr>
              <a:t>Nav Pill with contain Vertical</a:t>
            </a:r>
            <a:endParaRPr lang="en-US" sz="2400" b="1">
              <a:latin typeface="Arial" panose="020B0604020202020204" pitchFamily="34" charset="0"/>
              <a:cs typeface="Arial" panose="020B0604020202020204" pitchFamily="34" charset="0"/>
            </a:endParaRPr>
          </a:p>
          <a:p>
            <a:pPr marL="0" indent="0" algn="just">
              <a:buNone/>
            </a:pPr>
            <a:r>
              <a:rPr lang="en-US" altLang="en-US" sz="2400" b="1" smtClean="0">
                <a:latin typeface="Arial" panose="020B0604020202020204" pitchFamily="34" charset="0"/>
              </a:rPr>
              <a:t>Lớp </a:t>
            </a:r>
            <a:r>
              <a:rPr lang="en-US" altLang="en-US" sz="2400" b="1" smtClean="0">
                <a:solidFill>
                  <a:srgbClr val="00B050"/>
                </a:solidFill>
                <a:latin typeface="Arial" panose="020B0604020202020204" pitchFamily="34" charset="0"/>
              </a:rPr>
              <a:t>nav-tabs</a:t>
            </a:r>
            <a:r>
              <a:rPr lang="en-US" altLang="en-US" sz="2400" b="1" smtClean="0">
                <a:latin typeface="Arial" panose="020B0604020202020204" pitchFamily="34" charset="0"/>
              </a:rPr>
              <a:t>, </a:t>
            </a:r>
            <a:r>
              <a:rPr lang="en-US" altLang="en-US" sz="2400" b="1" smtClean="0">
                <a:solidFill>
                  <a:srgbClr val="00B050"/>
                </a:solidFill>
                <a:latin typeface="Arial" panose="020B0604020202020204" pitchFamily="34" charset="0"/>
              </a:rPr>
              <a:t>nav-pills</a:t>
            </a: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838201" y="2420777"/>
            <a:ext cx="4965820" cy="1410993"/>
          </a:xfrm>
          <a:prstGeom prst="rect">
            <a:avLst/>
          </a:prstGeom>
        </p:spPr>
      </p:pic>
      <p:pic>
        <p:nvPicPr>
          <p:cNvPr id="11" name="Picture 10"/>
          <p:cNvPicPr>
            <a:picLocks noChangeAspect="1"/>
          </p:cNvPicPr>
          <p:nvPr/>
        </p:nvPicPr>
        <p:blipFill>
          <a:blip r:embed="rId3"/>
          <a:stretch>
            <a:fillRect/>
          </a:stretch>
        </p:blipFill>
        <p:spPr>
          <a:xfrm>
            <a:off x="838199" y="3914498"/>
            <a:ext cx="4825571" cy="1330639"/>
          </a:xfrm>
          <a:prstGeom prst="rect">
            <a:avLst/>
          </a:prstGeom>
        </p:spPr>
      </p:pic>
      <p:pic>
        <p:nvPicPr>
          <p:cNvPr id="13" name="Picture 12"/>
          <p:cNvPicPr>
            <a:picLocks noChangeAspect="1"/>
          </p:cNvPicPr>
          <p:nvPr/>
        </p:nvPicPr>
        <p:blipFill>
          <a:blip r:embed="rId4"/>
          <a:stretch>
            <a:fillRect/>
          </a:stretch>
        </p:blipFill>
        <p:spPr>
          <a:xfrm>
            <a:off x="877149" y="5354071"/>
            <a:ext cx="4747669" cy="1297732"/>
          </a:xfrm>
          <a:prstGeom prst="rect">
            <a:avLst/>
          </a:prstGeom>
        </p:spPr>
      </p:pic>
      <p:pic>
        <p:nvPicPr>
          <p:cNvPr id="15" name="Picture 14"/>
          <p:cNvPicPr>
            <a:picLocks noChangeAspect="1"/>
          </p:cNvPicPr>
          <p:nvPr/>
        </p:nvPicPr>
        <p:blipFill>
          <a:blip r:embed="rId5"/>
          <a:stretch>
            <a:fillRect/>
          </a:stretch>
        </p:blipFill>
        <p:spPr>
          <a:xfrm>
            <a:off x="3897185" y="3045591"/>
            <a:ext cx="7456615" cy="2800630"/>
          </a:xfrm>
          <a:prstGeom prst="rect">
            <a:avLst/>
          </a:prstGeom>
          <a:ln w="12700">
            <a:solidFill>
              <a:schemeClr val="tx1"/>
            </a:solidFill>
          </a:ln>
        </p:spPr>
      </p:pic>
    </p:spTree>
    <p:extLst>
      <p:ext uri="{BB962C8B-B14F-4D97-AF65-F5344CB8AC3E}">
        <p14:creationId xmlns:p14="http://schemas.microsoft.com/office/powerpoint/2010/main" val="8452924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44</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smtClean="0">
                <a:latin typeface="Arial" panose="020B0604020202020204" pitchFamily="34" charset="0"/>
              </a:rPr>
              <a:t>5. </a:t>
            </a:r>
            <a:r>
              <a:rPr lang="en-US" sz="2400" b="1" smtClean="0">
                <a:latin typeface="Arial" panose="020B0604020202020204" pitchFamily="34" charset="0"/>
                <a:cs typeface="Arial" panose="020B0604020202020204" pitchFamily="34" charset="0"/>
              </a:rPr>
              <a:t>Nav bar</a:t>
            </a:r>
          </a:p>
          <a:p>
            <a:pPr marL="0" lvl="0" indent="0" algn="just" eaLnBrk="0" fontAlgn="base" hangingPunct="0">
              <a:lnSpc>
                <a:spcPts val="2800"/>
              </a:lnSpc>
              <a:spcBef>
                <a:spcPct val="0"/>
              </a:spcBef>
              <a:spcAft>
                <a:spcPct val="0"/>
              </a:spcAft>
              <a:buNone/>
            </a:pPr>
            <a:endParaRPr lang="en-US" altLang="en-US" sz="2000" smtClean="0">
              <a:latin typeface="Arial" panose="020B0604020202020204" pitchFamily="34" charset="0"/>
            </a:endParaRPr>
          </a:p>
          <a:p>
            <a:pPr marL="0" lvl="0" indent="0" algn="just" eaLnBrk="0" fontAlgn="base" hangingPunct="0">
              <a:lnSpc>
                <a:spcPts val="2800"/>
              </a:lnSpc>
              <a:spcBef>
                <a:spcPct val="0"/>
              </a:spcBef>
              <a:spcAft>
                <a:spcPct val="0"/>
              </a:spcAft>
              <a:buFontTx/>
              <a:buChar char="•"/>
            </a:pPr>
            <a:r>
              <a:rPr lang="en-US" altLang="en-US" sz="2000" smtClean="0">
                <a:latin typeface="Arial" panose="020B0604020202020204" pitchFamily="34" charset="0"/>
              </a:rPr>
              <a:t> Navbars require a wrapping </a:t>
            </a:r>
            <a:r>
              <a:rPr lang="en-US" altLang="en-US" sz="2000" smtClean="0">
                <a:solidFill>
                  <a:srgbClr val="00B050"/>
                </a:solidFill>
                <a:latin typeface="Arial" panose="020B0604020202020204" pitchFamily="34" charset="0"/>
              </a:rPr>
              <a:t>.navbar</a:t>
            </a:r>
            <a:r>
              <a:rPr lang="en-US" altLang="en-US" sz="2000" smtClean="0">
                <a:latin typeface="Arial" panose="020B0604020202020204" pitchFamily="34" charset="0"/>
              </a:rPr>
              <a:t> with </a:t>
            </a:r>
            <a:r>
              <a:rPr lang="en-US" altLang="en-US" sz="2000" smtClean="0">
                <a:solidFill>
                  <a:srgbClr val="00B050"/>
                </a:solidFill>
                <a:latin typeface="Arial" panose="020B0604020202020204" pitchFamily="34" charset="0"/>
              </a:rPr>
              <a:t>.navbar-expand{-sm|-md|-lg|-xl|-xxl} </a:t>
            </a:r>
            <a:r>
              <a:rPr lang="en-US" altLang="en-US" sz="2000" smtClean="0">
                <a:latin typeface="Arial" panose="020B0604020202020204" pitchFamily="34" charset="0"/>
              </a:rPr>
              <a:t>for responsive collapsing and color schem classes. </a:t>
            </a:r>
          </a:p>
          <a:p>
            <a:pPr marL="0" lvl="0" indent="0" algn="just" eaLnBrk="0" fontAlgn="base" hangingPunct="0">
              <a:lnSpc>
                <a:spcPts val="2800"/>
              </a:lnSpc>
              <a:spcBef>
                <a:spcPct val="0"/>
              </a:spcBef>
              <a:spcAft>
                <a:spcPct val="0"/>
              </a:spcAft>
              <a:buFontTx/>
              <a:buChar char="•"/>
            </a:pPr>
            <a:r>
              <a:rPr lang="en-US" altLang="en-US" sz="2000" smtClean="0">
                <a:latin typeface="Arial" panose="020B0604020202020204" pitchFamily="34" charset="0"/>
              </a:rPr>
              <a:t> Navbars </a:t>
            </a:r>
            <a:r>
              <a:rPr lang="en-US" altLang="en-US" sz="2000">
                <a:latin typeface="Arial" panose="020B0604020202020204" pitchFamily="34" charset="0"/>
              </a:rPr>
              <a:t>and their contents are </a:t>
            </a:r>
            <a:r>
              <a:rPr lang="en-US" altLang="en-US" sz="2000">
                <a:solidFill>
                  <a:srgbClr val="00B050"/>
                </a:solidFill>
                <a:latin typeface="Arial" panose="020B0604020202020204" pitchFamily="34" charset="0"/>
              </a:rPr>
              <a:t>fluid</a:t>
            </a:r>
            <a:r>
              <a:rPr lang="en-US" altLang="en-US" sz="2000">
                <a:latin typeface="Arial" panose="020B0604020202020204" pitchFamily="34" charset="0"/>
              </a:rPr>
              <a:t> by default. Change </a:t>
            </a:r>
            <a:r>
              <a:rPr lang="en-US" altLang="en-US" sz="2000" smtClean="0">
                <a:latin typeface="Arial" panose="020B0604020202020204" pitchFamily="34" charset="0"/>
              </a:rPr>
              <a:t>the container to </a:t>
            </a:r>
            <a:r>
              <a:rPr lang="en-US" altLang="en-US" sz="2000">
                <a:latin typeface="Arial" panose="020B0604020202020204" pitchFamily="34" charset="0"/>
              </a:rPr>
              <a:t>limit their horizontal width in different ways. </a:t>
            </a:r>
          </a:p>
          <a:p>
            <a:pPr marL="0" lvl="0" indent="0" algn="just" eaLnBrk="0" fontAlgn="base" hangingPunct="0">
              <a:lnSpc>
                <a:spcPts val="2800"/>
              </a:lnSpc>
              <a:spcBef>
                <a:spcPct val="0"/>
              </a:spcBef>
              <a:spcAft>
                <a:spcPct val="0"/>
              </a:spcAft>
              <a:buFontTx/>
              <a:buChar char="•"/>
            </a:pPr>
            <a:r>
              <a:rPr lang="en-US" altLang="en-US" sz="2000" smtClean="0">
                <a:latin typeface="Arial" panose="020B0604020202020204" pitchFamily="34" charset="0"/>
              </a:rPr>
              <a:t> Ensure </a:t>
            </a:r>
            <a:r>
              <a:rPr lang="en-US" altLang="en-US" sz="2000">
                <a:latin typeface="Arial" panose="020B0604020202020204" pitchFamily="34" charset="0"/>
              </a:rPr>
              <a:t>accessibility by using a </a:t>
            </a:r>
            <a:r>
              <a:rPr lang="en-US" altLang="en-US" sz="2000">
                <a:solidFill>
                  <a:srgbClr val="00B050"/>
                </a:solidFill>
                <a:latin typeface="Arial" panose="020B0604020202020204" pitchFamily="34" charset="0"/>
              </a:rPr>
              <a:t>&lt;nav&gt; </a:t>
            </a:r>
            <a:r>
              <a:rPr lang="en-US" altLang="en-US" sz="2000">
                <a:latin typeface="Arial" panose="020B0604020202020204" pitchFamily="34" charset="0"/>
              </a:rPr>
              <a:t>element or, if using a more generic element such as a </a:t>
            </a:r>
            <a:r>
              <a:rPr lang="en-US" altLang="en-US" sz="2000">
                <a:solidFill>
                  <a:srgbClr val="00B050"/>
                </a:solidFill>
                <a:latin typeface="Arial" panose="020B0604020202020204" pitchFamily="34" charset="0"/>
              </a:rPr>
              <a:t>&lt;div&gt;</a:t>
            </a:r>
            <a:r>
              <a:rPr lang="en-US" altLang="en-US" sz="2000">
                <a:latin typeface="Arial" panose="020B0604020202020204" pitchFamily="34" charset="0"/>
              </a:rPr>
              <a:t>, add a </a:t>
            </a:r>
            <a:r>
              <a:rPr lang="en-US" altLang="en-US" sz="2000">
                <a:solidFill>
                  <a:srgbClr val="00B050"/>
                </a:solidFill>
                <a:latin typeface="Arial" panose="020B0604020202020204" pitchFamily="34" charset="0"/>
              </a:rPr>
              <a:t>role="navigation" </a:t>
            </a:r>
            <a:r>
              <a:rPr lang="en-US" altLang="en-US" sz="2000">
                <a:latin typeface="Arial" panose="020B0604020202020204" pitchFamily="34" charset="0"/>
              </a:rPr>
              <a:t>to every navbar to explicitly identify it as a landmark region for users of assistive technologies. </a:t>
            </a:r>
          </a:p>
          <a:p>
            <a:pPr marL="0" lvl="0" indent="0" algn="just" eaLnBrk="0" fontAlgn="base" hangingPunct="0">
              <a:lnSpc>
                <a:spcPts val="2800"/>
              </a:lnSpc>
              <a:spcBef>
                <a:spcPct val="0"/>
              </a:spcBef>
              <a:spcAft>
                <a:spcPct val="0"/>
              </a:spcAft>
              <a:buFontTx/>
              <a:buChar char="•"/>
            </a:pPr>
            <a:r>
              <a:rPr lang="en-US" altLang="en-US" sz="2000" smtClean="0">
                <a:latin typeface="Arial" panose="020B0604020202020204" pitchFamily="34" charset="0"/>
              </a:rPr>
              <a:t> Indicate </a:t>
            </a:r>
            <a:r>
              <a:rPr lang="en-US" altLang="en-US" sz="2000">
                <a:latin typeface="Arial" panose="020B0604020202020204" pitchFamily="34" charset="0"/>
              </a:rPr>
              <a:t>the current item by using </a:t>
            </a:r>
            <a:r>
              <a:rPr lang="en-US" altLang="en-US" sz="2000">
                <a:solidFill>
                  <a:srgbClr val="00B050"/>
                </a:solidFill>
                <a:latin typeface="Arial" panose="020B0604020202020204" pitchFamily="34" charset="0"/>
              </a:rPr>
              <a:t>aria-current="page" </a:t>
            </a:r>
            <a:r>
              <a:rPr lang="en-US" altLang="en-US" sz="2000">
                <a:latin typeface="Arial" panose="020B0604020202020204" pitchFamily="34" charset="0"/>
              </a:rPr>
              <a:t>for the current page or </a:t>
            </a:r>
            <a:r>
              <a:rPr lang="en-US" altLang="en-US" sz="2000">
                <a:solidFill>
                  <a:srgbClr val="00B050"/>
                </a:solidFill>
                <a:latin typeface="Arial" panose="020B0604020202020204" pitchFamily="34" charset="0"/>
              </a:rPr>
              <a:t>aria-current="true"</a:t>
            </a:r>
            <a:r>
              <a:rPr lang="en-US" altLang="en-US" sz="2000">
                <a:latin typeface="Arial" panose="020B0604020202020204" pitchFamily="34" charset="0"/>
              </a:rPr>
              <a:t> for the current item in a set. </a:t>
            </a:r>
          </a:p>
          <a:p>
            <a:pPr marL="0" indent="0" algn="just">
              <a:buNone/>
            </a:pPr>
            <a:endParaRPr lang="en-US" altLang="en-US" sz="2400" b="1" smtClean="0">
              <a:solidFill>
                <a:srgbClr val="00B050"/>
              </a:solidFill>
              <a:latin typeface="Arial" panose="020B0604020202020204" pitchFamily="34" charset="0"/>
            </a:endParaRPr>
          </a:p>
          <a:p>
            <a:pPr marL="0" indent="0" algn="just">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50266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45</a:t>
            </a:fld>
            <a:endParaRPr lang="en-US"/>
          </a:p>
        </p:txBody>
      </p:sp>
      <p:sp>
        <p:nvSpPr>
          <p:cNvPr id="6" name="Content Placeholder 4"/>
          <p:cNvSpPr txBox="1">
            <a:spLocks/>
          </p:cNvSpPr>
          <p:nvPr/>
        </p:nvSpPr>
        <p:spPr>
          <a:xfrm>
            <a:off x="990600" y="1398587"/>
            <a:ext cx="10648950" cy="5611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5. </a:t>
            </a:r>
            <a:r>
              <a:rPr lang="en-US" sz="2400" b="1" smtClean="0">
                <a:latin typeface="Arial" panose="020B0604020202020204" pitchFamily="34" charset="0"/>
                <a:cs typeface="Arial" panose="020B0604020202020204" pitchFamily="34" charset="0"/>
              </a:rPr>
              <a:t>Nav bar</a:t>
            </a:r>
          </a:p>
          <a:p>
            <a:pPr marL="0" lvl="0" indent="0" algn="just" eaLnBrk="0" fontAlgn="base" hangingPunct="0">
              <a:lnSpc>
                <a:spcPct val="150000"/>
              </a:lnSpc>
              <a:spcBef>
                <a:spcPct val="0"/>
              </a:spcBef>
              <a:spcAft>
                <a:spcPct val="0"/>
              </a:spcAft>
              <a:buNone/>
            </a:pPr>
            <a:r>
              <a:rPr lang="en-US" altLang="en-US" sz="2000" b="1" smtClean="0">
                <a:solidFill>
                  <a:srgbClr val="FF0000"/>
                </a:solidFill>
                <a:latin typeface="Arial" panose="020B0604020202020204" pitchFamily="34" charset="0"/>
              </a:rPr>
              <a:t>Supported Content</a:t>
            </a:r>
          </a:p>
          <a:p>
            <a:pPr marL="0" lvl="0" indent="0" algn="just" eaLnBrk="0" fontAlgn="base" hangingPunct="0">
              <a:lnSpc>
                <a:spcPct val="150000"/>
              </a:lnSpc>
              <a:spcBef>
                <a:spcPct val="0"/>
              </a:spcBef>
              <a:spcAft>
                <a:spcPct val="0"/>
              </a:spcAft>
              <a:buFontTx/>
              <a:buChar char="•"/>
            </a:pPr>
            <a:r>
              <a:rPr lang="en-US" altLang="en-US" sz="2000">
                <a:solidFill>
                  <a:srgbClr val="00B050"/>
                </a:solidFill>
                <a:latin typeface="Arial" panose="020B0604020202020204" pitchFamily="34" charset="0"/>
                <a:cs typeface="Arial" panose="020B0604020202020204" pitchFamily="34" charset="0"/>
              </a:rPr>
              <a:t>.navbar-brand </a:t>
            </a:r>
            <a:r>
              <a:rPr lang="en-US" altLang="en-US" sz="2000">
                <a:latin typeface="Arial" panose="020B0604020202020204" pitchFamily="34" charset="0"/>
                <a:cs typeface="Arial" panose="020B0604020202020204" pitchFamily="34" charset="0"/>
              </a:rPr>
              <a:t>for your company, product, or project </a:t>
            </a:r>
            <a:r>
              <a:rPr lang="en-US" altLang="en-US" sz="2000" smtClean="0">
                <a:latin typeface="Arial" panose="020B0604020202020204" pitchFamily="34" charset="0"/>
                <a:cs typeface="Arial" panose="020B0604020202020204" pitchFamily="34" charset="0"/>
              </a:rPr>
              <a:t>name</a:t>
            </a:r>
            <a:r>
              <a:rPr lang="en-US" altLang="en-US" sz="2000">
                <a:latin typeface="Arial" panose="020B0604020202020204" pitchFamily="34" charset="0"/>
                <a:cs typeface="Arial" panose="020B0604020202020204" pitchFamily="34" charset="0"/>
              </a:rPr>
              <a:t> </a:t>
            </a:r>
            <a:r>
              <a:rPr lang="en-US" altLang="en-US" sz="2000" smtClean="0">
                <a:latin typeface="Arial" panose="020B0604020202020204" pitchFamily="34" charset="0"/>
                <a:cs typeface="Arial" panose="020B0604020202020204" pitchFamily="34" charset="0"/>
                <a:sym typeface="Wingdings" panose="05000000000000000000" pitchFamily="2" charset="2"/>
              </a:rPr>
              <a:t> </a:t>
            </a:r>
            <a:r>
              <a:rPr lang="en-US" altLang="en-US" sz="2000" smtClean="0">
                <a:solidFill>
                  <a:srgbClr val="FF0000"/>
                </a:solidFill>
                <a:latin typeface="Arial" panose="020B0604020202020204" pitchFamily="34" charset="0"/>
                <a:cs typeface="Arial" panose="020B0604020202020204" pitchFamily="34" charset="0"/>
                <a:sym typeface="Wingdings" panose="05000000000000000000" pitchFamily="2" charset="2"/>
              </a:rPr>
              <a:t>text link, image / TextLink &amp; image</a:t>
            </a:r>
            <a:endParaRPr lang="en-US" altLang="en-US" sz="2000">
              <a:solidFill>
                <a:srgbClr val="FF0000"/>
              </a:solidFill>
              <a:latin typeface="Arial" panose="020B0604020202020204" pitchFamily="34" charset="0"/>
              <a:cs typeface="Arial" panose="020B0604020202020204" pitchFamily="34" charset="0"/>
            </a:endParaRPr>
          </a:p>
          <a:p>
            <a:pPr marL="0" lvl="0" indent="0" algn="just" eaLnBrk="0" fontAlgn="base" hangingPunct="0">
              <a:lnSpc>
                <a:spcPct val="150000"/>
              </a:lnSpc>
              <a:spcBef>
                <a:spcPct val="0"/>
              </a:spcBef>
              <a:spcAft>
                <a:spcPct val="0"/>
              </a:spcAft>
              <a:buFontTx/>
              <a:buChar char="•"/>
            </a:pPr>
            <a:r>
              <a:rPr lang="en-US" altLang="en-US" sz="2000">
                <a:solidFill>
                  <a:srgbClr val="00B050"/>
                </a:solidFill>
                <a:latin typeface="Arial" panose="020B0604020202020204" pitchFamily="34" charset="0"/>
                <a:cs typeface="Arial" panose="020B0604020202020204" pitchFamily="34" charset="0"/>
              </a:rPr>
              <a:t>.navbar-nav </a:t>
            </a:r>
            <a:r>
              <a:rPr lang="en-US" altLang="en-US" sz="2000">
                <a:latin typeface="Arial" panose="020B0604020202020204" pitchFamily="34" charset="0"/>
                <a:cs typeface="Arial" panose="020B0604020202020204" pitchFamily="34" charset="0"/>
              </a:rPr>
              <a:t>for a full-height and lightweight navigation (</a:t>
            </a:r>
            <a:r>
              <a:rPr lang="en-US" altLang="en-US" sz="2000">
                <a:solidFill>
                  <a:srgbClr val="FF0000"/>
                </a:solidFill>
                <a:latin typeface="Arial" panose="020B0604020202020204" pitchFamily="34" charset="0"/>
                <a:cs typeface="Arial" panose="020B0604020202020204" pitchFamily="34" charset="0"/>
              </a:rPr>
              <a:t>including support for dropdowns</a:t>
            </a:r>
            <a:r>
              <a:rPr lang="en-US" altLang="en-US" sz="2000">
                <a:latin typeface="Arial" panose="020B0604020202020204" pitchFamily="34" charset="0"/>
                <a:cs typeface="Arial" panose="020B0604020202020204" pitchFamily="34" charset="0"/>
              </a:rPr>
              <a:t>). </a:t>
            </a:r>
          </a:p>
          <a:p>
            <a:pPr marL="0" lvl="0" indent="0" algn="just" eaLnBrk="0" fontAlgn="base" hangingPunct="0">
              <a:lnSpc>
                <a:spcPct val="150000"/>
              </a:lnSpc>
              <a:spcBef>
                <a:spcPct val="0"/>
              </a:spcBef>
              <a:spcAft>
                <a:spcPct val="0"/>
              </a:spcAft>
              <a:buFontTx/>
              <a:buChar char="•"/>
            </a:pPr>
            <a:r>
              <a:rPr lang="en-US" altLang="en-US" sz="2000">
                <a:solidFill>
                  <a:srgbClr val="00B050"/>
                </a:solidFill>
                <a:latin typeface="Arial" panose="020B0604020202020204" pitchFamily="34" charset="0"/>
                <a:cs typeface="Arial" panose="020B0604020202020204" pitchFamily="34" charset="0"/>
              </a:rPr>
              <a:t>.navbar-toggler</a:t>
            </a:r>
            <a:r>
              <a:rPr lang="en-US" altLang="en-US" sz="2000">
                <a:latin typeface="Arial" panose="020B0604020202020204" pitchFamily="34" charset="0"/>
                <a:cs typeface="Arial" panose="020B0604020202020204" pitchFamily="34" charset="0"/>
              </a:rPr>
              <a:t> for use with our collapse plugin and other </a:t>
            </a:r>
            <a:r>
              <a:rPr lang="en-US" altLang="en-US" sz="2000">
                <a:latin typeface="Arial" panose="020B0604020202020204" pitchFamily="34" charset="0"/>
                <a:cs typeface="Arial" panose="020B0604020202020204" pitchFamily="34" charset="0"/>
                <a:hlinkClick r:id="rId2"/>
              </a:rPr>
              <a:t>navigation toggling</a:t>
            </a:r>
            <a:r>
              <a:rPr lang="en-US" altLang="en-US" sz="2000">
                <a:latin typeface="Arial" panose="020B0604020202020204" pitchFamily="34" charset="0"/>
                <a:cs typeface="Arial" panose="020B0604020202020204" pitchFamily="34" charset="0"/>
              </a:rPr>
              <a:t> behaviors. </a:t>
            </a:r>
          </a:p>
          <a:p>
            <a:pPr marL="0" lvl="0" indent="0" algn="just" eaLnBrk="0" fontAlgn="base" hangingPunct="0">
              <a:lnSpc>
                <a:spcPct val="150000"/>
              </a:lnSpc>
              <a:spcBef>
                <a:spcPct val="0"/>
              </a:spcBef>
              <a:spcAft>
                <a:spcPct val="0"/>
              </a:spcAft>
              <a:buFontTx/>
              <a:buChar char="•"/>
            </a:pPr>
            <a:r>
              <a:rPr lang="en-US" altLang="en-US" sz="2000" smtClean="0">
                <a:solidFill>
                  <a:srgbClr val="00B050"/>
                </a:solidFill>
                <a:latin typeface="Arial" panose="020B0604020202020204" pitchFamily="34" charset="0"/>
                <a:cs typeface="Arial" panose="020B0604020202020204" pitchFamily="34" charset="0"/>
              </a:rPr>
              <a:t>.</a:t>
            </a:r>
            <a:r>
              <a:rPr lang="en-US" altLang="en-US" sz="2000">
                <a:solidFill>
                  <a:srgbClr val="00B050"/>
                </a:solidFill>
                <a:latin typeface="Arial" panose="020B0604020202020204" pitchFamily="34" charset="0"/>
                <a:cs typeface="Arial" panose="020B0604020202020204" pitchFamily="34" charset="0"/>
              </a:rPr>
              <a:t>navbar-text</a:t>
            </a:r>
            <a:r>
              <a:rPr lang="en-US" altLang="en-US" sz="2000">
                <a:latin typeface="Arial" panose="020B0604020202020204" pitchFamily="34" charset="0"/>
                <a:cs typeface="Arial" panose="020B0604020202020204" pitchFamily="34" charset="0"/>
              </a:rPr>
              <a:t> for adding vertically centered strings of text. </a:t>
            </a:r>
          </a:p>
          <a:p>
            <a:pPr marL="0" lvl="0" indent="0" algn="just" eaLnBrk="0" fontAlgn="base" hangingPunct="0">
              <a:lnSpc>
                <a:spcPct val="150000"/>
              </a:lnSpc>
              <a:spcBef>
                <a:spcPct val="0"/>
              </a:spcBef>
              <a:spcAft>
                <a:spcPct val="0"/>
              </a:spcAft>
              <a:buNone/>
            </a:pPr>
            <a:endParaRPr lang="en-US" altLang="en-US" sz="2400" b="1" smtClean="0">
              <a:solidFill>
                <a:srgbClr val="00B050"/>
              </a:solidFill>
              <a:latin typeface="Arial" panose="020B0604020202020204" pitchFamily="34" charset="0"/>
            </a:endParaRP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26063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46</a:t>
            </a:fld>
            <a:endParaRPr lang="en-US"/>
          </a:p>
        </p:txBody>
      </p:sp>
      <p:sp>
        <p:nvSpPr>
          <p:cNvPr id="6" name="Content Placeholder 4"/>
          <p:cNvSpPr txBox="1">
            <a:spLocks/>
          </p:cNvSpPr>
          <p:nvPr/>
        </p:nvSpPr>
        <p:spPr>
          <a:xfrm>
            <a:off x="990600" y="1398587"/>
            <a:ext cx="1064895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5. </a:t>
            </a:r>
            <a:r>
              <a:rPr lang="en-US" sz="2400" b="1" smtClean="0">
                <a:latin typeface="Arial" panose="020B0604020202020204" pitchFamily="34" charset="0"/>
                <a:cs typeface="Arial" panose="020B0604020202020204" pitchFamily="34" charset="0"/>
              </a:rPr>
              <a:t>Nav bar</a:t>
            </a:r>
          </a:p>
          <a:p>
            <a:pPr marL="0" lvl="0" indent="0" algn="just" eaLnBrk="0" fontAlgn="base" hangingPunct="0">
              <a:lnSpc>
                <a:spcPct val="150000"/>
              </a:lnSpc>
              <a:spcBef>
                <a:spcPct val="0"/>
              </a:spcBef>
              <a:spcAft>
                <a:spcPct val="0"/>
              </a:spcAft>
              <a:buNone/>
            </a:pPr>
            <a:r>
              <a:rPr lang="en-US" altLang="en-US" sz="2000" b="1" smtClean="0">
                <a:solidFill>
                  <a:srgbClr val="FF0000"/>
                </a:solidFill>
                <a:latin typeface="Arial" panose="020B0604020202020204" pitchFamily="34" charset="0"/>
              </a:rPr>
              <a:t>Supported Content</a:t>
            </a:r>
          </a:p>
          <a:p>
            <a:pPr marL="0" lvl="0" indent="0" algn="just" eaLnBrk="0" fontAlgn="base" hangingPunct="0">
              <a:lnSpc>
                <a:spcPct val="150000"/>
              </a:lnSpc>
              <a:spcBef>
                <a:spcPct val="0"/>
              </a:spcBef>
              <a:spcAft>
                <a:spcPct val="0"/>
              </a:spcAft>
              <a:buNone/>
            </a:pPr>
            <a:endParaRPr lang="en-US" altLang="en-US" sz="2400" b="1" smtClean="0">
              <a:solidFill>
                <a:srgbClr val="00B050"/>
              </a:solidFill>
              <a:latin typeface="Arial" panose="020B0604020202020204" pitchFamily="34" charset="0"/>
            </a:endParaRP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4696914" y="1375860"/>
            <a:ext cx="6780711" cy="1197705"/>
          </a:xfrm>
          <a:prstGeom prst="rect">
            <a:avLst/>
          </a:prstGeom>
          <a:ln w="12700">
            <a:solidFill>
              <a:schemeClr val="tx1"/>
            </a:solidFill>
          </a:ln>
        </p:spPr>
      </p:pic>
      <p:pic>
        <p:nvPicPr>
          <p:cNvPr id="11" name="Picture 10"/>
          <p:cNvPicPr>
            <a:picLocks noChangeAspect="1"/>
          </p:cNvPicPr>
          <p:nvPr/>
        </p:nvPicPr>
        <p:blipFill>
          <a:blip r:embed="rId3"/>
          <a:stretch>
            <a:fillRect/>
          </a:stretch>
        </p:blipFill>
        <p:spPr>
          <a:xfrm>
            <a:off x="4725489" y="2643770"/>
            <a:ext cx="6780711" cy="4140705"/>
          </a:xfrm>
          <a:prstGeom prst="rect">
            <a:avLst/>
          </a:prstGeom>
        </p:spPr>
      </p:pic>
    </p:spTree>
    <p:extLst>
      <p:ext uri="{BB962C8B-B14F-4D97-AF65-F5344CB8AC3E}">
        <p14:creationId xmlns:p14="http://schemas.microsoft.com/office/powerpoint/2010/main" val="3377048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Navs &amp; Navbar</a:t>
            </a:r>
            <a:endParaRPr lang="en-US" b="1">
              <a:solidFill>
                <a:srgbClr val="FF0000"/>
              </a:solidFill>
            </a:endParaRPr>
          </a:p>
        </p:txBody>
      </p:sp>
      <p:sp>
        <p:nvSpPr>
          <p:cNvPr id="5" name="Content Placeholder 4"/>
          <p:cNvSpPr>
            <a:spLocks noGrp="1"/>
          </p:cNvSpPr>
          <p:nvPr>
            <p:ph idx="1"/>
          </p:nvPr>
        </p:nvSpPr>
        <p:spPr>
          <a:xfrm>
            <a:off x="838200" y="1246187"/>
            <a:ext cx="10801350" cy="5611813"/>
          </a:xfrm>
        </p:spPr>
        <p:txBody>
          <a:bodyPr>
            <a:normAutofit/>
          </a:bodyPr>
          <a:lstStyle/>
          <a:p>
            <a:pPr marL="0" indent="0" algn="just">
              <a:lnSpc>
                <a:spcPts val="3000"/>
              </a:lnSpc>
              <a:buNone/>
            </a:pPr>
            <a:r>
              <a:rPr lang="en-US" smtClean="0"/>
              <a:t>   </a:t>
            </a:r>
            <a:endParaRPr lang="en-US" sz="2000" b="1">
              <a:solidFill>
                <a:srgbClr val="00B05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47</a:t>
            </a:fld>
            <a:endParaRPr lang="en-US"/>
          </a:p>
        </p:txBody>
      </p:sp>
      <p:sp>
        <p:nvSpPr>
          <p:cNvPr id="6" name="Content Placeholder 4"/>
          <p:cNvSpPr txBox="1">
            <a:spLocks/>
          </p:cNvSpPr>
          <p:nvPr/>
        </p:nvSpPr>
        <p:spPr>
          <a:xfrm>
            <a:off x="990600" y="1398587"/>
            <a:ext cx="1064895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5. </a:t>
            </a:r>
            <a:r>
              <a:rPr lang="en-US" sz="2400" b="1" smtClean="0">
                <a:latin typeface="Arial" panose="020B0604020202020204" pitchFamily="34" charset="0"/>
                <a:cs typeface="Arial" panose="020B0604020202020204" pitchFamily="34" charset="0"/>
              </a:rPr>
              <a:t>Nav bar</a:t>
            </a:r>
          </a:p>
          <a:p>
            <a:pPr marL="0" lvl="0" indent="0" algn="just" eaLnBrk="0" fontAlgn="base" hangingPunct="0">
              <a:lnSpc>
                <a:spcPct val="150000"/>
              </a:lnSpc>
              <a:spcBef>
                <a:spcPct val="0"/>
              </a:spcBef>
              <a:spcAft>
                <a:spcPct val="0"/>
              </a:spcAft>
              <a:buNone/>
            </a:pPr>
            <a:r>
              <a:rPr lang="en-US" altLang="en-US" sz="2000" b="1" smtClean="0">
                <a:solidFill>
                  <a:srgbClr val="FF0000"/>
                </a:solidFill>
                <a:latin typeface="Arial" panose="020B0604020202020204" pitchFamily="34" charset="0"/>
              </a:rPr>
              <a:t>Supported Content</a:t>
            </a:r>
          </a:p>
          <a:p>
            <a:pPr marL="0" lvl="0" indent="0" algn="just" eaLnBrk="0" fontAlgn="base" hangingPunct="0">
              <a:lnSpc>
                <a:spcPct val="150000"/>
              </a:lnSpc>
              <a:spcBef>
                <a:spcPct val="0"/>
              </a:spcBef>
              <a:spcAft>
                <a:spcPct val="0"/>
              </a:spcAft>
              <a:buNone/>
            </a:pPr>
            <a:endParaRPr lang="en-US" altLang="en-US" sz="2400" b="1" smtClean="0">
              <a:solidFill>
                <a:srgbClr val="00B050"/>
              </a:solidFill>
              <a:latin typeface="Arial" panose="020B0604020202020204" pitchFamily="34" charset="0"/>
            </a:endParaRP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3724275" y="1143000"/>
            <a:ext cx="7781925" cy="1333500"/>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3648075" y="2511425"/>
            <a:ext cx="8143875" cy="4210050"/>
          </a:xfrm>
          <a:prstGeom prst="rect">
            <a:avLst/>
          </a:prstGeom>
        </p:spPr>
      </p:pic>
    </p:spTree>
    <p:extLst>
      <p:ext uri="{BB962C8B-B14F-4D97-AF65-F5344CB8AC3E}">
        <p14:creationId xmlns:p14="http://schemas.microsoft.com/office/powerpoint/2010/main" val="34218116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icons</a:t>
            </a:r>
            <a:endParaRPr lang="en-US" b="1">
              <a:solidFill>
                <a:srgbClr val="FF000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48</a:t>
            </a:fld>
            <a:endParaRPr lang="en-US"/>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2420272" y="1385888"/>
            <a:ext cx="6847553" cy="1542667"/>
          </a:xfrm>
          <a:prstGeom prst="rect">
            <a:avLst/>
          </a:prstGeom>
          <a:ln w="12700">
            <a:solidFill>
              <a:schemeClr val="tx1"/>
            </a:solidFill>
          </a:ln>
        </p:spPr>
      </p:pic>
      <p:pic>
        <p:nvPicPr>
          <p:cNvPr id="10" name="Picture 9"/>
          <p:cNvPicPr>
            <a:picLocks noChangeAspect="1"/>
          </p:cNvPicPr>
          <p:nvPr/>
        </p:nvPicPr>
        <p:blipFill>
          <a:blip r:embed="rId3"/>
          <a:stretch>
            <a:fillRect/>
          </a:stretch>
        </p:blipFill>
        <p:spPr>
          <a:xfrm>
            <a:off x="685799" y="3390516"/>
            <a:ext cx="10704337" cy="1972059"/>
          </a:xfrm>
          <a:prstGeom prst="rect">
            <a:avLst/>
          </a:prstGeom>
        </p:spPr>
      </p:pic>
      <p:sp>
        <p:nvSpPr>
          <p:cNvPr id="12" name="Content Placeholder 4"/>
          <p:cNvSpPr>
            <a:spLocks noGrp="1"/>
          </p:cNvSpPr>
          <p:nvPr>
            <p:ph idx="1"/>
          </p:nvPr>
        </p:nvSpPr>
        <p:spPr>
          <a:xfrm>
            <a:off x="590550" y="5362575"/>
            <a:ext cx="10972800" cy="809625"/>
          </a:xfrm>
        </p:spPr>
        <p:txBody>
          <a:bodyPr>
            <a:normAutofit fontScale="25000" lnSpcReduction="20000"/>
          </a:bodyPr>
          <a:lstStyle/>
          <a:p>
            <a:pPr marL="0" indent="0" algn="just">
              <a:lnSpc>
                <a:spcPts val="3000"/>
              </a:lnSpc>
              <a:buNone/>
            </a:pPr>
            <a:r>
              <a:rPr lang="en-US"/>
              <a:t> </a:t>
            </a:r>
            <a:r>
              <a:rPr lang="en-US" sz="4000" b="1">
                <a:solidFill>
                  <a:srgbClr val="FF0000"/>
                </a:solidFill>
              </a:rPr>
              <a:t>&lt;path stroke-width="0" fill="currentColor" d="M32 0 C14 0 0 14 0 32 0 53 19 62 22 62 24 62 24 61 24 60 L24 55 C17 57 14 53 13 50 13 50 13 49 11 47 10 46 6 44 10 44 13 44 15 48 15 48 18 52 22 51 24 50 24 48 26 46 26 46 18 45 12 42 12 31 12 27 13 24 15 22 15 22 13 18 15 13 15 13 20 13 24 17 27 15 37 15 40 17 44 13 49 13 49 13 51 20 49 22 49 22 51 24 52 27 52 31 52 42 45 45 38 46 39 47 40 49 40 52 L40 60 C40 61 40 62 42 62 45 62 64 53 64 32 64 14 50 0 32 0 Z" /&gt;</a:t>
            </a:r>
            <a:endParaRPr lang="en-US" sz="3200" b="1">
              <a:solidFill>
                <a:srgbClr val="FF0000"/>
              </a:solidFill>
            </a:endParaRPr>
          </a:p>
        </p:txBody>
      </p:sp>
    </p:spTree>
    <p:extLst>
      <p:ext uri="{BB962C8B-B14F-4D97-AF65-F5344CB8AC3E}">
        <p14:creationId xmlns:p14="http://schemas.microsoft.com/office/powerpoint/2010/main" val="321725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icons</a:t>
            </a:r>
            <a:endParaRPr lang="en-US" b="1">
              <a:solidFill>
                <a:srgbClr val="FF000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49</a:t>
            </a:fld>
            <a:endParaRPr lang="en-US"/>
          </a:p>
        </p:txBody>
      </p:sp>
      <p:sp>
        <p:nvSpPr>
          <p:cNvPr id="6" name="Content Placeholder 4"/>
          <p:cNvSpPr txBox="1">
            <a:spLocks/>
          </p:cNvSpPr>
          <p:nvPr/>
        </p:nvSpPr>
        <p:spPr>
          <a:xfrm>
            <a:off x="838200" y="1046162"/>
            <a:ext cx="1064895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5. </a:t>
            </a:r>
            <a:r>
              <a:rPr lang="en-US" sz="2400" b="1" smtClean="0">
                <a:latin typeface="Arial" panose="020B0604020202020204" pitchFamily="34" charset="0"/>
                <a:cs typeface="Arial" panose="020B0604020202020204" pitchFamily="34" charset="0"/>
              </a:rPr>
              <a:t>Nav bar</a:t>
            </a:r>
          </a:p>
          <a:p>
            <a:pPr marL="0" lvl="0" indent="0" algn="just" eaLnBrk="0" fontAlgn="base" hangingPunct="0">
              <a:lnSpc>
                <a:spcPct val="150000"/>
              </a:lnSpc>
              <a:spcBef>
                <a:spcPct val="0"/>
              </a:spcBef>
              <a:spcAft>
                <a:spcPct val="0"/>
              </a:spcAft>
              <a:buNone/>
            </a:pPr>
            <a:r>
              <a:rPr lang="en-US" altLang="en-US" sz="2000" b="1" smtClean="0">
                <a:solidFill>
                  <a:srgbClr val="FF0000"/>
                </a:solidFill>
                <a:latin typeface="Arial" panose="020B0604020202020204" pitchFamily="34" charset="0"/>
              </a:rPr>
              <a:t>Supported Content</a:t>
            </a:r>
          </a:p>
          <a:p>
            <a:pPr marL="0" lvl="0" indent="0" algn="just" eaLnBrk="0" fontAlgn="base" hangingPunct="0">
              <a:lnSpc>
                <a:spcPct val="150000"/>
              </a:lnSpc>
              <a:spcBef>
                <a:spcPct val="0"/>
              </a:spcBef>
              <a:spcAft>
                <a:spcPct val="0"/>
              </a:spcAft>
              <a:buNone/>
            </a:pPr>
            <a:r>
              <a:rPr lang="en-US" altLang="en-US" sz="2400">
                <a:latin typeface="Arial" panose="020B0604020202020204" pitchFamily="34" charset="0"/>
              </a:rPr>
              <a:t>Tùy từng icon khác nhau mà path sẽ khác nhau; Tham khảo </a:t>
            </a:r>
            <a:r>
              <a:rPr lang="en-US" altLang="en-US" sz="2400">
                <a:latin typeface="Arial" panose="020B0604020202020204" pitchFamily="34" charset="0"/>
                <a:hlinkClick r:id="rId2"/>
              </a:rPr>
              <a:t>https://v5.getbootstrap.com/docs/5.0/extend/icons</a:t>
            </a:r>
            <a:r>
              <a:rPr lang="en-US" altLang="en-US" sz="2400" smtClean="0">
                <a:latin typeface="Arial" panose="020B0604020202020204" pitchFamily="34" charset="0"/>
                <a:hlinkClick r:id="rId2"/>
              </a:rPr>
              <a:t>/</a:t>
            </a:r>
            <a:r>
              <a:rPr lang="en-US" altLang="en-US" sz="2400" smtClean="0">
                <a:latin typeface="Arial" panose="020B0604020202020204" pitchFamily="34" charset="0"/>
              </a:rPr>
              <a:t> để lấy các icon</a:t>
            </a: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5675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Bootstrap components &amp; helper</a:t>
            </a:r>
            <a:endParaRPr lang="en-US" b="1">
              <a:solidFill>
                <a:srgbClr val="FF0000"/>
              </a:solidFill>
            </a:endParaRPr>
          </a:p>
        </p:txBody>
      </p:sp>
      <p:sp>
        <p:nvSpPr>
          <p:cNvPr id="3" name="Content Placeholder 2"/>
          <p:cNvSpPr>
            <a:spLocks noGrp="1"/>
          </p:cNvSpPr>
          <p:nvPr>
            <p:ph idx="1"/>
          </p:nvPr>
        </p:nvSpPr>
        <p:spPr>
          <a:xfrm>
            <a:off x="838200" y="1825625"/>
            <a:ext cx="2410097" cy="4351338"/>
          </a:xfrm>
        </p:spPr>
        <p:txBody>
          <a:bodyPr/>
          <a:lstStyle/>
          <a:p>
            <a:r>
              <a:rPr lang="en-US" smtClean="0"/>
              <a:t>Alert</a:t>
            </a:r>
          </a:p>
          <a:p>
            <a:r>
              <a:rPr lang="en-US" smtClean="0"/>
              <a:t>Badges</a:t>
            </a:r>
          </a:p>
          <a:p>
            <a:r>
              <a:rPr lang="en-US" err="1" smtClean="0"/>
              <a:t>Breadcumbs</a:t>
            </a:r>
            <a:endParaRPr lang="en-US" smtClean="0"/>
          </a:p>
          <a:p>
            <a:r>
              <a:rPr lang="en-US" smtClean="0"/>
              <a:t>Buttons</a:t>
            </a:r>
          </a:p>
          <a:p>
            <a:r>
              <a:rPr lang="en-US" smtClean="0"/>
              <a:t>Cards</a:t>
            </a:r>
          </a:p>
          <a:p>
            <a:r>
              <a:rPr lang="en-US" smtClean="0"/>
              <a:t>Carousel</a:t>
            </a:r>
          </a:p>
          <a:p>
            <a:r>
              <a:rPr lang="en-US" smtClean="0"/>
              <a:t>Collapse</a:t>
            </a:r>
          </a:p>
          <a:p>
            <a:r>
              <a:rPr lang="en-US" smtClean="0"/>
              <a:t>Dropdowns</a:t>
            </a:r>
            <a:endParaRPr lang="en-US"/>
          </a:p>
        </p:txBody>
      </p:sp>
      <p:sp>
        <p:nvSpPr>
          <p:cNvPr id="4" name="Content Placeholder 2"/>
          <p:cNvSpPr txBox="1">
            <a:spLocks/>
          </p:cNvSpPr>
          <p:nvPr/>
        </p:nvSpPr>
        <p:spPr>
          <a:xfrm>
            <a:off x="4883341" y="1838681"/>
            <a:ext cx="2410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List group</a:t>
            </a:r>
          </a:p>
          <a:p>
            <a:r>
              <a:rPr lang="en-US" smtClean="0"/>
              <a:t>Modal</a:t>
            </a:r>
          </a:p>
          <a:p>
            <a:r>
              <a:rPr lang="en-US" err="1" smtClean="0"/>
              <a:t>Navbars</a:t>
            </a:r>
            <a:endParaRPr lang="en-US" smtClean="0"/>
          </a:p>
          <a:p>
            <a:r>
              <a:rPr lang="en-US" smtClean="0"/>
              <a:t>Panels</a:t>
            </a:r>
          </a:p>
          <a:p>
            <a:r>
              <a:rPr lang="en-US" smtClean="0"/>
              <a:t>Paginations</a:t>
            </a:r>
          </a:p>
          <a:p>
            <a:r>
              <a:rPr lang="en-US" smtClean="0"/>
              <a:t>Popovers</a:t>
            </a:r>
          </a:p>
          <a:p>
            <a:r>
              <a:rPr lang="en-US" smtClean="0"/>
              <a:t>Progress bars</a:t>
            </a:r>
          </a:p>
          <a:p>
            <a:r>
              <a:rPr lang="en-US" err="1" smtClean="0"/>
              <a:t>Scrollspy</a:t>
            </a:r>
            <a:endParaRPr lang="en-US"/>
          </a:p>
        </p:txBody>
      </p:sp>
      <p:sp>
        <p:nvSpPr>
          <p:cNvPr id="5" name="Content Placeholder 2"/>
          <p:cNvSpPr txBox="1">
            <a:spLocks/>
          </p:cNvSpPr>
          <p:nvPr/>
        </p:nvSpPr>
        <p:spPr>
          <a:xfrm>
            <a:off x="8205672" y="1834319"/>
            <a:ext cx="32460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Spinners</a:t>
            </a:r>
          </a:p>
          <a:p>
            <a:r>
              <a:rPr lang="en-US" smtClean="0"/>
              <a:t>Toasts</a:t>
            </a:r>
          </a:p>
          <a:p>
            <a:r>
              <a:rPr lang="en-US" smtClean="0"/>
              <a:t>Tooltips</a:t>
            </a:r>
          </a:p>
          <a:p>
            <a:r>
              <a:rPr lang="en-US" err="1" smtClean="0"/>
              <a:t>Clearfix</a:t>
            </a:r>
            <a:endParaRPr lang="en-US" smtClean="0"/>
          </a:p>
          <a:p>
            <a:r>
              <a:rPr lang="en-US" smtClean="0"/>
              <a:t>Icons</a:t>
            </a:r>
          </a:p>
          <a:p>
            <a:r>
              <a:rPr lang="en-US" smtClean="0"/>
              <a:t>Tables</a:t>
            </a:r>
          </a:p>
          <a:p>
            <a:r>
              <a:rPr lang="en-US" smtClean="0"/>
              <a:t>Responsive Utilities </a:t>
            </a:r>
          </a:p>
          <a:p>
            <a:r>
              <a:rPr lang="en-US" smtClean="0"/>
              <a:t>Gutters</a:t>
            </a:r>
            <a:endParaRPr lang="en-US"/>
          </a:p>
        </p:txBody>
      </p:sp>
      <p:sp>
        <p:nvSpPr>
          <p:cNvPr id="6" name="Slide Number Placeholder 5"/>
          <p:cNvSpPr>
            <a:spLocks noGrp="1"/>
          </p:cNvSpPr>
          <p:nvPr>
            <p:ph type="sldNum" sz="quarter" idx="12"/>
          </p:nvPr>
        </p:nvSpPr>
        <p:spPr/>
        <p:txBody>
          <a:bodyPr/>
          <a:lstStyle/>
          <a:p>
            <a:fld id="{BFFEF5F4-0D10-421B-A08E-F03B4DD793D8}" type="slidenum">
              <a:rPr lang="en-US" smtClean="0"/>
              <a:t>5</a:t>
            </a:fld>
            <a:endParaRPr lang="en-US"/>
          </a:p>
        </p:txBody>
      </p:sp>
    </p:spTree>
    <p:extLst>
      <p:ext uri="{BB962C8B-B14F-4D97-AF65-F5344CB8AC3E}">
        <p14:creationId xmlns:p14="http://schemas.microsoft.com/office/powerpoint/2010/main" val="40011202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Forms</a:t>
            </a:r>
            <a:endParaRPr lang="en-US" b="1">
              <a:solidFill>
                <a:srgbClr val="FF000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50</a:t>
            </a:fld>
            <a:endParaRPr lang="en-US"/>
          </a:p>
        </p:txBody>
      </p:sp>
      <p:sp>
        <p:nvSpPr>
          <p:cNvPr id="6" name="Content Placeholder 4"/>
          <p:cNvSpPr txBox="1">
            <a:spLocks/>
          </p:cNvSpPr>
          <p:nvPr/>
        </p:nvSpPr>
        <p:spPr>
          <a:xfrm>
            <a:off x="838200" y="1046162"/>
            <a:ext cx="1064895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Class </a:t>
            </a:r>
            <a:r>
              <a:rPr lang="en-US" altLang="en-US" sz="2400" b="1" smtClean="0">
                <a:solidFill>
                  <a:srgbClr val="00B050"/>
                </a:solidFill>
                <a:latin typeface="Arial" panose="020B0604020202020204" pitchFamily="34" charset="0"/>
              </a:rPr>
              <a:t>form-control; form-check-label</a:t>
            </a:r>
            <a:endParaRPr lang="en-US" sz="2400" b="1" smtClean="0">
              <a:solidFill>
                <a:srgbClr val="00B050"/>
              </a:solidFill>
              <a:latin typeface="Arial" panose="020B0604020202020204" pitchFamily="34" charset="0"/>
              <a:cs typeface="Arial" panose="020B0604020202020204" pitchFamily="34" charset="0"/>
            </a:endParaRPr>
          </a:p>
          <a:p>
            <a:pPr marL="0" lvl="0" indent="0" algn="just" eaLnBrk="0" fontAlgn="base" hangingPunct="0">
              <a:lnSpc>
                <a:spcPct val="150000"/>
              </a:lnSpc>
              <a:spcBef>
                <a:spcPct val="0"/>
              </a:spcBef>
              <a:spcAft>
                <a:spcPct val="0"/>
              </a:spcAft>
              <a:buNone/>
            </a:pPr>
            <a:r>
              <a:rPr lang="en-US" altLang="en-US" sz="2000" b="1" smtClean="0">
                <a:solidFill>
                  <a:srgbClr val="FF0000"/>
                </a:solidFill>
                <a:latin typeface="Arial" panose="020B0604020202020204" pitchFamily="34" charset="0"/>
              </a:rPr>
              <a:t>Supported Content</a:t>
            </a:r>
          </a:p>
          <a:p>
            <a:pPr marL="0" lvl="0" indent="0" algn="just" eaLnBrk="0" fontAlgn="base" hangingPunct="0">
              <a:lnSpc>
                <a:spcPct val="150000"/>
              </a:lnSpc>
              <a:spcBef>
                <a:spcPct val="0"/>
              </a:spcBef>
              <a:spcAft>
                <a:spcPct val="0"/>
              </a:spcAft>
              <a:buNone/>
            </a:pPr>
            <a:r>
              <a:rPr lang="en-US" altLang="en-US" sz="2400">
                <a:latin typeface="Arial" panose="020B0604020202020204" pitchFamily="34" charset="0"/>
              </a:rPr>
              <a:t>Tùy từng icon khác nhau mà path sẽ khác nhau; Tham khảo </a:t>
            </a:r>
            <a:r>
              <a:rPr lang="en-US" altLang="en-US" sz="2400" smtClean="0">
                <a:latin typeface="Arial" panose="020B0604020202020204" pitchFamily="34" charset="0"/>
              </a:rPr>
              <a:t>để lấy các icon</a:t>
            </a: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0" y="2874179"/>
            <a:ext cx="5320937" cy="3129746"/>
          </a:xfrm>
          <a:prstGeom prst="rect">
            <a:avLst/>
          </a:prstGeom>
        </p:spPr>
      </p:pic>
      <p:pic>
        <p:nvPicPr>
          <p:cNvPr id="5" name="Picture 4"/>
          <p:cNvPicPr>
            <a:picLocks noChangeAspect="1"/>
          </p:cNvPicPr>
          <p:nvPr/>
        </p:nvPicPr>
        <p:blipFill>
          <a:blip r:embed="rId3"/>
          <a:stretch>
            <a:fillRect/>
          </a:stretch>
        </p:blipFill>
        <p:spPr>
          <a:xfrm>
            <a:off x="4972594" y="2769326"/>
            <a:ext cx="6974902" cy="3517131"/>
          </a:xfrm>
          <a:prstGeom prst="rect">
            <a:avLst/>
          </a:prstGeom>
        </p:spPr>
      </p:pic>
    </p:spTree>
    <p:extLst>
      <p:ext uri="{BB962C8B-B14F-4D97-AF65-F5344CB8AC3E}">
        <p14:creationId xmlns:p14="http://schemas.microsoft.com/office/powerpoint/2010/main" val="12531288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
            <a:ext cx="10515600" cy="1325563"/>
          </a:xfrm>
        </p:spPr>
        <p:txBody>
          <a:bodyPr/>
          <a:lstStyle/>
          <a:p>
            <a:r>
              <a:rPr lang="en-US" b="1" smtClean="0">
                <a:solidFill>
                  <a:srgbClr val="FF0000"/>
                </a:solidFill>
              </a:rPr>
              <a:t>Component </a:t>
            </a:r>
            <a:r>
              <a:rPr lang="en-US" b="1">
                <a:solidFill>
                  <a:srgbClr val="FF0000"/>
                </a:solidFill>
              </a:rPr>
              <a:t>– </a:t>
            </a:r>
            <a:r>
              <a:rPr lang="en-US" b="1" smtClean="0">
                <a:solidFill>
                  <a:srgbClr val="FF0000"/>
                </a:solidFill>
              </a:rPr>
              <a:t>Forms</a:t>
            </a:r>
            <a:endParaRPr lang="en-US" b="1">
              <a:solidFill>
                <a:srgbClr val="FF0000"/>
              </a:solidFill>
            </a:endParaRPr>
          </a:p>
        </p:txBody>
      </p:sp>
      <p:sp>
        <p:nvSpPr>
          <p:cNvPr id="3" name="Slide Number Placeholder 2"/>
          <p:cNvSpPr>
            <a:spLocks noGrp="1"/>
          </p:cNvSpPr>
          <p:nvPr>
            <p:ph type="sldNum" sz="quarter" idx="12"/>
          </p:nvPr>
        </p:nvSpPr>
        <p:spPr/>
        <p:txBody>
          <a:bodyPr/>
          <a:lstStyle/>
          <a:p>
            <a:fld id="{BFFEF5F4-0D10-421B-A08E-F03B4DD793D8}" type="slidenum">
              <a:rPr lang="en-US" smtClean="0"/>
              <a:t>51</a:t>
            </a:fld>
            <a:endParaRPr lang="en-US"/>
          </a:p>
        </p:txBody>
      </p:sp>
      <p:sp>
        <p:nvSpPr>
          <p:cNvPr id="6" name="Content Placeholder 4"/>
          <p:cNvSpPr txBox="1">
            <a:spLocks/>
          </p:cNvSpPr>
          <p:nvPr/>
        </p:nvSpPr>
        <p:spPr>
          <a:xfrm>
            <a:off x="838200" y="1046162"/>
            <a:ext cx="10648950" cy="4957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en-US" sz="2400" b="1" smtClean="0">
                <a:latin typeface="Arial" panose="020B0604020202020204" pitchFamily="34" charset="0"/>
              </a:rPr>
              <a:t>Class </a:t>
            </a:r>
            <a:r>
              <a:rPr lang="en-US" altLang="en-US" sz="2400" b="1" smtClean="0">
                <a:solidFill>
                  <a:srgbClr val="00B050"/>
                </a:solidFill>
                <a:latin typeface="Arial" panose="020B0604020202020204" pitchFamily="34" charset="0"/>
              </a:rPr>
              <a:t>form-control; form-check-label; </a:t>
            </a:r>
            <a:r>
              <a:rPr lang="en-US" b="1" smtClean="0">
                <a:solidFill>
                  <a:srgbClr val="00B050"/>
                </a:solidFill>
              </a:rPr>
              <a:t>is-valid </a:t>
            </a:r>
            <a:r>
              <a:rPr lang="en-US" b="1">
                <a:solidFill>
                  <a:srgbClr val="00B050"/>
                </a:solidFill>
              </a:rPr>
              <a:t>và </a:t>
            </a:r>
            <a:r>
              <a:rPr lang="en-US" b="1" smtClean="0">
                <a:solidFill>
                  <a:srgbClr val="00B050"/>
                </a:solidFill>
              </a:rPr>
              <a:t>is-invalid; </a:t>
            </a:r>
            <a:r>
              <a:rPr lang="en-US" b="1">
                <a:solidFill>
                  <a:srgbClr val="00B050"/>
                </a:solidFill>
              </a:rPr>
              <a:t>valid-feedback, invalid-feedback, </a:t>
            </a:r>
            <a:r>
              <a:rPr lang="en-US" b="1" smtClean="0">
                <a:solidFill>
                  <a:srgbClr val="00B050"/>
                </a:solidFill>
              </a:rPr>
              <a:t>text-muted;</a:t>
            </a:r>
            <a:endParaRPr lang="en-US" sz="2400" b="1" smtClean="0">
              <a:solidFill>
                <a:srgbClr val="00B050"/>
              </a:solidFill>
              <a:latin typeface="Arial" panose="020B0604020202020204" pitchFamily="34" charset="0"/>
              <a:cs typeface="Arial" panose="020B0604020202020204" pitchFamily="34" charset="0"/>
            </a:endParaRPr>
          </a:p>
          <a:p>
            <a:pPr marL="0" indent="0" algn="just">
              <a:lnSpc>
                <a:spcPct val="150000"/>
              </a:lnSpc>
              <a:buFont typeface="Arial" panose="020B0604020202020204" pitchFamily="34" charset="0"/>
              <a:buNone/>
            </a:pPr>
            <a:endParaRPr lang="en-US" sz="2000" b="1">
              <a:solidFill>
                <a:srgbClr val="00B050"/>
              </a:solidFill>
            </a:endParaRPr>
          </a:p>
        </p:txBody>
      </p:sp>
      <p:sp>
        <p:nvSpPr>
          <p:cNvPr id="8"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p:nvPr/>
        </p:nvPicPr>
        <p:blipFill>
          <a:blip r:embed="rId2"/>
          <a:stretch>
            <a:fillRect/>
          </a:stretch>
        </p:blipFill>
        <p:spPr>
          <a:xfrm>
            <a:off x="1295400" y="2455817"/>
            <a:ext cx="8475617" cy="4265657"/>
          </a:xfrm>
          <a:prstGeom prst="rect">
            <a:avLst/>
          </a:prstGeom>
        </p:spPr>
      </p:pic>
    </p:spTree>
    <p:extLst>
      <p:ext uri="{BB962C8B-B14F-4D97-AF65-F5344CB8AC3E}">
        <p14:creationId xmlns:p14="http://schemas.microsoft.com/office/powerpoint/2010/main" val="4111277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itle 1"/>
          <p:cNvSpPr>
            <a:spLocks noGrp="1"/>
          </p:cNvSpPr>
          <p:nvPr>
            <p:ph type="title"/>
          </p:nvPr>
        </p:nvSpPr>
        <p:spPr>
          <a:xfrm>
            <a:off x="176349" y="295459"/>
            <a:ext cx="5823858" cy="1080498"/>
          </a:xfrm>
          <a:solidFill>
            <a:srgbClr val="FF0000"/>
          </a:solidFill>
        </p:spPr>
        <p:txBody>
          <a:bodyPr>
            <a:normAutofit fontScale="90000"/>
          </a:bodyPr>
          <a:lstStyle/>
          <a:p>
            <a:r>
              <a:rPr lang="en-US" b="1" smtClean="0"/>
              <a:t>What new in Bootstrap 5 ?</a:t>
            </a:r>
            <a:endParaRPr lang="en-US" b="1"/>
          </a:p>
        </p:txBody>
      </p:sp>
      <p:sp>
        <p:nvSpPr>
          <p:cNvPr id="2" name="Slide Number Placeholder 1"/>
          <p:cNvSpPr>
            <a:spLocks noGrp="1"/>
          </p:cNvSpPr>
          <p:nvPr>
            <p:ph type="sldNum" sz="quarter" idx="12"/>
          </p:nvPr>
        </p:nvSpPr>
        <p:spPr/>
        <p:txBody>
          <a:bodyPr/>
          <a:lstStyle/>
          <a:p>
            <a:fld id="{BFFEF5F4-0D10-421B-A08E-F03B4DD793D8}" type="slidenum">
              <a:rPr lang="en-US" smtClean="0"/>
              <a:t>6</a:t>
            </a:fld>
            <a:endParaRPr lang="en-US"/>
          </a:p>
        </p:txBody>
      </p:sp>
    </p:spTree>
    <p:extLst>
      <p:ext uri="{BB962C8B-B14F-4D97-AF65-F5344CB8AC3E}">
        <p14:creationId xmlns:p14="http://schemas.microsoft.com/office/powerpoint/2010/main" val="821509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What’s new in Bootstrap5</a:t>
            </a:r>
            <a:endParaRPr lang="en-US" b="1">
              <a:solidFill>
                <a:srgbClr val="FF0000"/>
              </a:solidFill>
            </a:endParaRPr>
          </a:p>
        </p:txBody>
      </p:sp>
      <p:sp>
        <p:nvSpPr>
          <p:cNvPr id="3" name="Content Placeholder 2"/>
          <p:cNvSpPr>
            <a:spLocks noGrp="1"/>
          </p:cNvSpPr>
          <p:nvPr>
            <p:ph idx="1"/>
          </p:nvPr>
        </p:nvSpPr>
        <p:spPr>
          <a:xfrm>
            <a:off x="838199" y="1619794"/>
            <a:ext cx="11020426" cy="5238206"/>
          </a:xfrm>
        </p:spPr>
        <p:txBody>
          <a:bodyPr>
            <a:normAutofit lnSpcReduction="10000"/>
          </a:bodyPr>
          <a:lstStyle/>
          <a:p>
            <a:r>
              <a:rPr lang="en-US" b="1" smtClean="0"/>
              <a:t>jQuery isn’t required anym</a:t>
            </a:r>
            <a:r>
              <a:rPr lang="en-US" smtClean="0"/>
              <a:t>ore (however you can still use jQuery methods if you wish)</a:t>
            </a:r>
          </a:p>
          <a:p>
            <a:r>
              <a:rPr lang="en-US" smtClean="0"/>
              <a:t>Dropped support for </a:t>
            </a:r>
            <a:r>
              <a:rPr lang="en-US" b="1" smtClean="0"/>
              <a:t>Internet Explorer</a:t>
            </a:r>
          </a:p>
          <a:p>
            <a:r>
              <a:rPr lang="en-US" smtClean="0"/>
              <a:t>The use if JavaScript is </a:t>
            </a:r>
            <a:r>
              <a:rPr lang="en-US" b="1" smtClean="0"/>
              <a:t>minimized in favor of CSS (CSS custom properties)</a:t>
            </a:r>
          </a:p>
          <a:p>
            <a:r>
              <a:rPr lang="en-US" smtClean="0"/>
              <a:t>Almost each option </a:t>
            </a:r>
            <a:r>
              <a:rPr lang="en-US" b="1" smtClean="0"/>
              <a:t>is available as data available </a:t>
            </a:r>
            <a:r>
              <a:rPr lang="en-US" smtClean="0"/>
              <a:t>(it can be set manually without JS).</a:t>
            </a:r>
          </a:p>
          <a:p>
            <a:r>
              <a:rPr lang="en-US" smtClean="0"/>
              <a:t>Enhanced </a:t>
            </a:r>
            <a:r>
              <a:rPr lang="en-US" b="1" smtClean="0"/>
              <a:t>Grid system</a:t>
            </a:r>
          </a:p>
          <a:p>
            <a:r>
              <a:rPr lang="en-US" smtClean="0"/>
              <a:t>Enhanced </a:t>
            </a:r>
            <a:r>
              <a:rPr lang="en-US" b="1" smtClean="0"/>
              <a:t>Modularity</a:t>
            </a:r>
          </a:p>
          <a:p>
            <a:r>
              <a:rPr lang="en-US" smtClean="0"/>
              <a:t>Enhanced </a:t>
            </a:r>
            <a:r>
              <a:rPr lang="en-US" b="1" smtClean="0"/>
              <a:t>Customization</a:t>
            </a:r>
          </a:p>
          <a:p>
            <a:r>
              <a:rPr lang="en-US" smtClean="0"/>
              <a:t>New Components/ helper/ utilities/ variations</a:t>
            </a:r>
          </a:p>
          <a:p>
            <a:r>
              <a:rPr lang="en-US" smtClean="0"/>
              <a:t>Enhanced </a:t>
            </a:r>
            <a:r>
              <a:rPr lang="en-US" b="1" smtClean="0"/>
              <a:t>Icons</a:t>
            </a:r>
            <a:r>
              <a:rPr lang="en-US" smtClean="0"/>
              <a:t> (SVG Icon Library) </a:t>
            </a:r>
            <a:endParaRPr lang="en-US"/>
          </a:p>
        </p:txBody>
      </p:sp>
      <p:sp>
        <p:nvSpPr>
          <p:cNvPr id="4" name="Slide Number Placeholder 3"/>
          <p:cNvSpPr>
            <a:spLocks noGrp="1"/>
          </p:cNvSpPr>
          <p:nvPr>
            <p:ph type="sldNum" sz="quarter" idx="12"/>
          </p:nvPr>
        </p:nvSpPr>
        <p:spPr/>
        <p:txBody>
          <a:bodyPr/>
          <a:lstStyle/>
          <a:p>
            <a:fld id="{BFFEF5F4-0D10-421B-A08E-F03B4DD793D8}" type="slidenum">
              <a:rPr lang="en-US" smtClean="0"/>
              <a:t>7</a:t>
            </a:fld>
            <a:endParaRPr lang="en-US"/>
          </a:p>
        </p:txBody>
      </p:sp>
    </p:spTree>
    <p:extLst>
      <p:ext uri="{BB962C8B-B14F-4D97-AF65-F5344CB8AC3E}">
        <p14:creationId xmlns:p14="http://schemas.microsoft.com/office/powerpoint/2010/main" val="968224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0000"/>
                </a:solidFill>
              </a:rPr>
              <a:t>Installation BOOTSTRAP</a:t>
            </a:r>
            <a:endParaRPr lang="en-US" b="1">
              <a:solidFill>
                <a:srgbClr val="FF0000"/>
              </a:solidFill>
            </a:endParaRPr>
          </a:p>
        </p:txBody>
      </p:sp>
      <p:sp>
        <p:nvSpPr>
          <p:cNvPr id="3" name="Content Placeholder 2"/>
          <p:cNvSpPr>
            <a:spLocks noGrp="1"/>
          </p:cNvSpPr>
          <p:nvPr>
            <p:ph idx="1"/>
          </p:nvPr>
        </p:nvSpPr>
        <p:spPr/>
        <p:txBody>
          <a:bodyPr/>
          <a:lstStyle/>
          <a:p>
            <a:r>
              <a:rPr lang="en-US" smtClean="0">
                <a:hlinkClick r:id="rId2"/>
              </a:rPr>
              <a:t>http://v5.getbootstrap.com</a:t>
            </a:r>
            <a:endParaRPr lang="en-US" smtClean="0"/>
          </a:p>
          <a:p>
            <a:pPr marL="0" indent="0">
              <a:buNone/>
            </a:pPr>
            <a:endParaRPr lang="en-US"/>
          </a:p>
        </p:txBody>
      </p:sp>
      <p:pic>
        <p:nvPicPr>
          <p:cNvPr id="4" name="Picture 3"/>
          <p:cNvPicPr>
            <a:picLocks noChangeAspect="1"/>
          </p:cNvPicPr>
          <p:nvPr/>
        </p:nvPicPr>
        <p:blipFill>
          <a:blip r:embed="rId3"/>
          <a:stretch>
            <a:fillRect/>
          </a:stretch>
        </p:blipFill>
        <p:spPr>
          <a:xfrm>
            <a:off x="1821180" y="2261015"/>
            <a:ext cx="8907780" cy="4423496"/>
          </a:xfrm>
          <a:prstGeom prst="rect">
            <a:avLst/>
          </a:prstGeom>
        </p:spPr>
      </p:pic>
      <p:sp>
        <p:nvSpPr>
          <p:cNvPr id="5" name="Slide Number Placeholder 4"/>
          <p:cNvSpPr>
            <a:spLocks noGrp="1"/>
          </p:cNvSpPr>
          <p:nvPr>
            <p:ph type="sldNum" sz="quarter" idx="12"/>
          </p:nvPr>
        </p:nvSpPr>
        <p:spPr/>
        <p:txBody>
          <a:bodyPr/>
          <a:lstStyle/>
          <a:p>
            <a:fld id="{BFFEF5F4-0D10-421B-A08E-F03B4DD793D8}" type="slidenum">
              <a:rPr lang="en-US" smtClean="0"/>
              <a:t>8</a:t>
            </a:fld>
            <a:endParaRPr lang="en-US"/>
          </a:p>
        </p:txBody>
      </p:sp>
    </p:spTree>
    <p:extLst>
      <p:ext uri="{BB962C8B-B14F-4D97-AF65-F5344CB8AC3E}">
        <p14:creationId xmlns:p14="http://schemas.microsoft.com/office/powerpoint/2010/main" val="2997131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20" y="0"/>
            <a:ext cx="5499500" cy="6858000"/>
          </a:xfrm>
          <a:prstGeom prst="rect">
            <a:avLst/>
          </a:prstGeom>
        </p:spPr>
      </p:pic>
      <p:pic>
        <p:nvPicPr>
          <p:cNvPr id="5" name="Picture 4"/>
          <p:cNvPicPr>
            <a:picLocks noChangeAspect="1"/>
          </p:cNvPicPr>
          <p:nvPr/>
        </p:nvPicPr>
        <p:blipFill>
          <a:blip r:embed="rId3"/>
          <a:stretch>
            <a:fillRect/>
          </a:stretch>
        </p:blipFill>
        <p:spPr>
          <a:xfrm>
            <a:off x="4284619" y="514350"/>
            <a:ext cx="7896225" cy="6343650"/>
          </a:xfrm>
          <a:prstGeom prst="rect">
            <a:avLst/>
          </a:prstGeom>
        </p:spPr>
      </p:pic>
      <p:sp>
        <p:nvSpPr>
          <p:cNvPr id="2" name="Slide Number Placeholder 1"/>
          <p:cNvSpPr>
            <a:spLocks noGrp="1"/>
          </p:cNvSpPr>
          <p:nvPr>
            <p:ph type="sldNum" sz="quarter" idx="12"/>
          </p:nvPr>
        </p:nvSpPr>
        <p:spPr/>
        <p:txBody>
          <a:bodyPr/>
          <a:lstStyle/>
          <a:p>
            <a:fld id="{BFFEF5F4-0D10-421B-A08E-F03B4DD793D8}" type="slidenum">
              <a:rPr lang="en-US" smtClean="0"/>
              <a:t>9</a:t>
            </a:fld>
            <a:endParaRPr lang="en-US"/>
          </a:p>
        </p:txBody>
      </p:sp>
    </p:spTree>
    <p:extLst>
      <p:ext uri="{BB962C8B-B14F-4D97-AF65-F5344CB8AC3E}">
        <p14:creationId xmlns:p14="http://schemas.microsoft.com/office/powerpoint/2010/main" val="3553984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3869</TotalTime>
  <Words>2070</Words>
  <Application>Microsoft Office PowerPoint</Application>
  <PresentationFormat>Widescreen</PresentationFormat>
  <Paragraphs>341</Paragraphs>
  <Slides>51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Arial Unicode MS</vt:lpstr>
      <vt:lpstr>Calibri</vt:lpstr>
      <vt:lpstr>Calibri Light</vt:lpstr>
      <vt:lpstr>Wingdings</vt:lpstr>
      <vt:lpstr>Office Theme</vt:lpstr>
      <vt:lpstr>Chapter1. BOOTSTRAP</vt:lpstr>
      <vt:lpstr>What we will cover ?</vt:lpstr>
      <vt:lpstr>What is Bootstrap ?</vt:lpstr>
      <vt:lpstr>Why use Bootstrap ? </vt:lpstr>
      <vt:lpstr>Bootstrap components &amp; helper</vt:lpstr>
      <vt:lpstr>What new in Bootstrap 5 ?</vt:lpstr>
      <vt:lpstr>What’s new in Bootstrap5</vt:lpstr>
      <vt:lpstr>Installation BOOTSTRAP</vt:lpstr>
      <vt:lpstr>PowerPoint Presentation</vt:lpstr>
      <vt:lpstr>Download and use</vt:lpstr>
      <vt:lpstr>Do not Download</vt:lpstr>
      <vt:lpstr>Responsive Grid</vt:lpstr>
      <vt:lpstr>Grid System</vt:lpstr>
      <vt:lpstr>Grid System</vt:lpstr>
      <vt:lpstr>Grid System</vt:lpstr>
      <vt:lpstr>Grid System</vt:lpstr>
      <vt:lpstr>Grid System</vt:lpstr>
      <vt:lpstr>Grid System</vt:lpstr>
      <vt:lpstr>Grid System</vt:lpstr>
      <vt:lpstr>Component - Button</vt:lpstr>
      <vt:lpstr>Component - Button</vt:lpstr>
      <vt:lpstr>Component - Button</vt:lpstr>
      <vt:lpstr>Component - Cards</vt:lpstr>
      <vt:lpstr>Component - Cards</vt:lpstr>
      <vt:lpstr>Component - Cards</vt:lpstr>
      <vt:lpstr>Component - Cards</vt:lpstr>
      <vt:lpstr>Component - Cards</vt:lpstr>
      <vt:lpstr>Component - Typography</vt:lpstr>
      <vt:lpstr>Component - List</vt:lpstr>
      <vt:lpstr>Component – Responsive Image</vt:lpstr>
      <vt:lpstr>Component – Responsive Image</vt:lpstr>
      <vt:lpstr>Component – spacing</vt:lpstr>
      <vt:lpstr>Component – Table responsive</vt:lpstr>
      <vt:lpstr>Component – Carousel</vt:lpstr>
      <vt:lpstr>Component – Carousel</vt:lpstr>
      <vt:lpstr>Component – Dropdowns</vt:lpstr>
      <vt:lpstr>Component – Dropdowns</vt:lpstr>
      <vt:lpstr>Component – Navs &amp; Navbar</vt:lpstr>
      <vt:lpstr>Component – Navs &amp; Navbar</vt:lpstr>
      <vt:lpstr>Component – Navs &amp; Navbar</vt:lpstr>
      <vt:lpstr>Component – Navs &amp; Navbar</vt:lpstr>
      <vt:lpstr>Component – Navs &amp; Navbar</vt:lpstr>
      <vt:lpstr>Component – Navs &amp; Navbar</vt:lpstr>
      <vt:lpstr>Component – Navs &amp; Navbar</vt:lpstr>
      <vt:lpstr>Component – Navs &amp; Navbar</vt:lpstr>
      <vt:lpstr>Component – Navs &amp; Navbar</vt:lpstr>
      <vt:lpstr>Component – Navs &amp; Navbar</vt:lpstr>
      <vt:lpstr>Component – icons</vt:lpstr>
      <vt:lpstr>Component – icons</vt:lpstr>
      <vt:lpstr>Component – Forms</vt:lpstr>
      <vt:lpstr>Component – Forms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dc:title>
  <dc:creator>Dell</dc:creator>
  <cp:lastModifiedBy>Dell</cp:lastModifiedBy>
  <cp:revision>201</cp:revision>
  <dcterms:created xsi:type="dcterms:W3CDTF">2020-09-03T07:06:37Z</dcterms:created>
  <dcterms:modified xsi:type="dcterms:W3CDTF">2022-05-24T09:42:37Z</dcterms:modified>
</cp:coreProperties>
</file>